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2" r:id="rId4"/>
    <p:sldId id="266" r:id="rId5"/>
    <p:sldId id="272" r:id="rId6"/>
    <p:sldId id="273" r:id="rId7"/>
    <p:sldId id="263" r:id="rId8"/>
    <p:sldId id="268" r:id="rId9"/>
    <p:sldId id="264" r:id="rId10"/>
    <p:sldId id="260" r:id="rId11"/>
    <p:sldId id="265" r:id="rId12"/>
    <p:sldId id="270" r:id="rId13"/>
    <p:sldId id="274" r:id="rId14"/>
    <p:sldId id="275" r:id="rId15"/>
    <p:sldId id="276" r:id="rId16"/>
    <p:sldId id="277" r:id="rId17"/>
    <p:sldId id="278" r:id="rId18"/>
    <p:sldId id="280" r:id="rId19"/>
    <p:sldId id="279" r:id="rId20"/>
    <p:sldId id="257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6565"/>
    <a:srgbClr val="FCFCF2"/>
    <a:srgbClr val="9B555D"/>
    <a:srgbClr val="E0C7B3"/>
    <a:srgbClr val="C8C7D7"/>
    <a:srgbClr val="9194B1"/>
    <a:srgbClr val="80887D"/>
    <a:srgbClr val="EAD1D7"/>
    <a:srgbClr val="F6EDDD"/>
    <a:srgbClr val="B9C2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08CA54-6A8F-4545-9FF0-69E5F6B3D3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B7D0830-BAFD-42C8-A148-119175BABF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EF7573-27EE-47C8-8264-22FB80D5B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AA25-D2F6-40B0-BAB4-81925ED63F06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74454B-9782-4EAB-B5D9-D203E5E0D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AE0396-7C8D-46ED-9D27-202278E8D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33118-5F2B-4D29-888A-EFCA60D286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223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1D287C-85B1-4609-8DEC-6F135FD2C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964005F-A0B0-4052-88FC-7134AA1911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D1DCA4-DC1A-4760-89E3-8508D3CB9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AA25-D2F6-40B0-BAB4-81925ED63F06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E7A8BF-24A3-44F1-A826-E2FB9987E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8FC113-D8BB-463B-B0D3-51F97566C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33118-5F2B-4D29-888A-EFCA60D286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671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AD0E755-945A-4707-80D1-06C552ABE6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97D4762-A1CE-442C-B4D4-6CB3FC24A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BE7260-84CE-4BFB-9FF7-F8442571D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AA25-D2F6-40B0-BAB4-81925ED63F06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ABB00B-EDD1-42AF-87EC-B459BC696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452C45-4D5F-4FA3-883E-9C66CA918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33118-5F2B-4D29-888A-EFCA60D286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7478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015A75-7B03-4BE0-BF3A-3D9E96708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479226-5066-47EA-B777-2944AFA6F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C9A29D-E5B5-430D-A829-2E43C95D1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AA25-D2F6-40B0-BAB4-81925ED63F06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B64B19-0467-4450-9015-81AB4F13C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E06F6F-3818-4F34-82B7-B89F172A4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33118-5F2B-4D29-888A-EFCA60D286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605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15B5BC-7562-47D3-8D17-E9D63A32E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928A25-9601-46FA-A82E-8AC7A8376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0B7444-F8C8-4A9A-B498-ABFD98497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AA25-D2F6-40B0-BAB4-81925ED63F06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34980D-2E58-453A-B77D-C12D650A2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40AF8F-41BE-4647-8AC0-733819F83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33118-5F2B-4D29-888A-EFCA60D286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007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942A5-654E-4050-AAA1-F760EDD14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CCB81-C032-4043-AFE3-355C38FC7C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EFF0E49-6F32-49F4-ACD7-C849B3C67B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493A9F9-0D43-4C59-B11C-59CB15281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AA25-D2F6-40B0-BAB4-81925ED63F06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09F1AD5-55F1-4077-8F23-026E9A583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00BB975-0EE5-40CA-AB51-61A023867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33118-5F2B-4D29-888A-EFCA60D286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304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24A41C-A303-446C-BC48-3DA12D825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C90810-52AE-4F9D-A4DE-83D9E4278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CD3BE8-42E1-4F38-9601-0382A3B1A3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7B5B04C-BA60-48BA-A73F-C2284EA731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07AFC56-5B98-4ECE-8DB3-28945EF277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4EA9BBD-BEFE-4245-8466-23465EDA5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AA25-D2F6-40B0-BAB4-81925ED63F06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A5D676F-3811-4963-B8B1-FD00099E2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E28D25B-B1CF-4BE8-A0F0-B550B0DE4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33118-5F2B-4D29-888A-EFCA60D286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520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C78917-950D-49D2-AE4C-AF5919D14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18FA8A9-79D6-4FCD-BF6B-BA480DEAE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AA25-D2F6-40B0-BAB4-81925ED63F06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C99FA3E-E603-40E4-8B11-7C7A0424D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5A88245-28AA-4AE4-830E-DE8CAE40C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33118-5F2B-4D29-888A-EFCA60D286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636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8FE0AC2-8EAF-4181-AC8A-34D5416B7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AA25-D2F6-40B0-BAB4-81925ED63F06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6C46C41-596F-4D31-B3B6-8AF2E689A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3B859D-453B-44A0-B1C6-508F212A0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33118-5F2B-4D29-888A-EFCA60D286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845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9359BF-D2B1-4581-B2C9-B0FD661D5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83E6BC-2B76-42B1-9222-CA8CBE336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420EC91-EF73-4A34-B578-7D73CE0B9F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D1A3BC4-4E0C-48B7-8AEC-D982A050E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AA25-D2F6-40B0-BAB4-81925ED63F06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C7F95E6-DD06-4157-A1E6-28E7FAAB9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B3574D9-9DC7-4F2C-9979-8749A7F5D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33118-5F2B-4D29-888A-EFCA60D286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609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071931-91E1-4307-BBE3-4C8CB64BA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E9A64DE-01F2-443E-8343-350B328110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41BD6D-9612-4EF8-A9F0-7B1E3B4083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04ACA88-04E5-4485-9562-3CDA8403D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AA25-D2F6-40B0-BAB4-81925ED63F06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30095EA-C89D-467B-9AD7-365A110FB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207FE8E-C8A4-4992-B62D-284BA9754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33118-5F2B-4D29-888A-EFCA60D286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54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C2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CF35AE6-59A0-425B-BC80-B30968265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3087149-99DF-43E5-ADB1-B95D543CB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CAEECC-8BAB-4A03-8360-E71089AB8F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FAA25-D2F6-40B0-BAB4-81925ED63F06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471ABE-8985-4305-92CA-FCE05F97B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07BB90-BAD4-461F-A73B-EEF7429D9D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33118-5F2B-4D29-888A-EFCA60D286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367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8370E72-0D24-4096-BC43-68B9344FF852}"/>
              </a:ext>
            </a:extLst>
          </p:cNvPr>
          <p:cNvCxnSpPr/>
          <p:nvPr/>
        </p:nvCxnSpPr>
        <p:spPr>
          <a:xfrm>
            <a:off x="5398575" y="1208868"/>
            <a:ext cx="1394848" cy="0"/>
          </a:xfrm>
          <a:prstGeom prst="line">
            <a:avLst/>
          </a:prstGeom>
          <a:ln w="76200">
            <a:solidFill>
              <a:srgbClr val="9B55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EA5BE13-E561-4344-B981-E42F3472ADA0}"/>
              </a:ext>
            </a:extLst>
          </p:cNvPr>
          <p:cNvCxnSpPr/>
          <p:nvPr/>
        </p:nvCxnSpPr>
        <p:spPr>
          <a:xfrm>
            <a:off x="5398575" y="5359831"/>
            <a:ext cx="1394848" cy="0"/>
          </a:xfrm>
          <a:prstGeom prst="line">
            <a:avLst/>
          </a:prstGeom>
          <a:ln w="76200">
            <a:solidFill>
              <a:srgbClr val="9B55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D0DE6FD0-6707-428D-901F-E552AAAA8D1B}"/>
              </a:ext>
            </a:extLst>
          </p:cNvPr>
          <p:cNvSpPr txBox="1"/>
          <p:nvPr/>
        </p:nvSpPr>
        <p:spPr>
          <a:xfrm>
            <a:off x="4792288" y="2383503"/>
            <a:ext cx="12125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rgbClr val="9B555D"/>
                </a:solidFill>
                <a:latin typeface="胡晓波男神体" panose="02010600030101010101" pitchFamily="2" charset="-122"/>
                <a:ea typeface="胡晓波男神体" panose="02010600030101010101" pitchFamily="2" charset="-122"/>
                <a:cs typeface="胡晓波男神体" panose="02010600030101010101" pitchFamily="2" charset="-122"/>
                <a:sym typeface="+mn-lt"/>
              </a:rPr>
              <a:t>夜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CEB720E-31A7-460A-98FC-0411E8D06812}"/>
              </a:ext>
            </a:extLst>
          </p:cNvPr>
          <p:cNvSpPr txBox="1"/>
          <p:nvPr/>
        </p:nvSpPr>
        <p:spPr>
          <a:xfrm>
            <a:off x="6187140" y="2383503"/>
            <a:ext cx="15505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rgbClr val="9B555D"/>
                </a:solidFill>
                <a:latin typeface="胡晓波男神体" panose="02010600030101010101" pitchFamily="2" charset="-122"/>
                <a:ea typeface="胡晓波男神体" panose="02010600030101010101" pitchFamily="2" charset="-122"/>
                <a:cs typeface="胡晓波男神体" panose="02010600030101010101" pitchFamily="2" charset="-122"/>
                <a:sym typeface="+mn-lt"/>
              </a:rPr>
              <a:t>市</a:t>
            </a: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A8570102-9F0B-4AD0-A9E4-71C8EA9218AE}"/>
              </a:ext>
            </a:extLst>
          </p:cNvPr>
          <p:cNvSpPr txBox="1"/>
          <p:nvPr/>
        </p:nvSpPr>
        <p:spPr>
          <a:xfrm>
            <a:off x="3002643" y="3728566"/>
            <a:ext cx="6186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rgbClr val="9B555D"/>
                </a:solidFill>
                <a:cs typeface="+mn-ea"/>
                <a:sym typeface="+mn-lt"/>
              </a:rPr>
              <a:t>游戏道具商城的设计与实现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205139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折角形 9">
            <a:extLst>
              <a:ext uri="{FF2B5EF4-FFF2-40B4-BE49-F238E27FC236}">
                <a16:creationId xmlns:a16="http://schemas.microsoft.com/office/drawing/2014/main" id="{B04ADE4C-4AB6-4F8F-9CDA-8D41449821CD}"/>
              </a:ext>
            </a:extLst>
          </p:cNvPr>
          <p:cNvSpPr/>
          <p:nvPr/>
        </p:nvSpPr>
        <p:spPr>
          <a:xfrm>
            <a:off x="300790" y="300789"/>
            <a:ext cx="11634536" cy="6196264"/>
          </a:xfrm>
          <a:prstGeom prst="foldedCorner">
            <a:avLst/>
          </a:prstGeom>
          <a:solidFill>
            <a:srgbClr val="FCF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FC020DD4-F466-4CB0-A21C-E392749BB3F3}"/>
              </a:ext>
            </a:extLst>
          </p:cNvPr>
          <p:cNvSpPr txBox="1"/>
          <p:nvPr/>
        </p:nvSpPr>
        <p:spPr>
          <a:xfrm>
            <a:off x="4402747" y="1417670"/>
            <a:ext cx="338650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auto">
              <a:defRPr/>
            </a:pPr>
            <a:r>
              <a:rPr lang="zh-CN" altLang="en-US" sz="2400" b="1" spc="300" noProof="1">
                <a:solidFill>
                  <a:srgbClr val="9194B1"/>
                </a:solidFill>
                <a:cs typeface="+mn-ea"/>
                <a:sym typeface="+mn-lt"/>
              </a:rPr>
              <a:t>设计思路</a:t>
            </a:r>
            <a:endParaRPr lang="en-US" altLang="zh-CN" sz="2400" b="1" spc="300" noProof="1">
              <a:solidFill>
                <a:srgbClr val="9194B1"/>
              </a:solidFill>
              <a:cs typeface="+mn-ea"/>
              <a:sym typeface="+mn-lt"/>
            </a:endParaRPr>
          </a:p>
        </p:txBody>
      </p:sp>
      <p:sp>
        <p:nvSpPr>
          <p:cNvPr id="5" name="TextBox 23">
            <a:extLst>
              <a:ext uri="{FF2B5EF4-FFF2-40B4-BE49-F238E27FC236}">
                <a16:creationId xmlns:a16="http://schemas.microsoft.com/office/drawing/2014/main" id="{1E269D98-B924-42AC-8644-2E1A665E619B}"/>
              </a:ext>
            </a:extLst>
          </p:cNvPr>
          <p:cNvSpPr txBox="1"/>
          <p:nvPr/>
        </p:nvSpPr>
        <p:spPr>
          <a:xfrm>
            <a:off x="2166998" y="2011415"/>
            <a:ext cx="79021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9194B1"/>
                </a:solidFill>
                <a:cs typeface="+mn-ea"/>
              </a:rPr>
              <a:t>项目灵感来源</a:t>
            </a:r>
          </a:p>
          <a:p>
            <a:pPr algn="ctr"/>
            <a:r>
              <a:rPr lang="zh-CN" altLang="en-US" dirty="0">
                <a:solidFill>
                  <a:srgbClr val="9194B1"/>
                </a:solidFill>
                <a:cs typeface="+mn-ea"/>
              </a:rPr>
              <a:t>无畏契约夜市功能的效仿：你的项目借鉴了</a:t>
            </a:r>
            <a:r>
              <a:rPr lang="en-US" altLang="zh-CN" dirty="0">
                <a:solidFill>
                  <a:srgbClr val="9194B1"/>
                </a:solidFill>
                <a:cs typeface="+mn-ea"/>
              </a:rPr>
              <a:t>《</a:t>
            </a:r>
            <a:r>
              <a:rPr lang="zh-CN" altLang="en-US" dirty="0">
                <a:solidFill>
                  <a:srgbClr val="9194B1"/>
                </a:solidFill>
                <a:cs typeface="+mn-ea"/>
              </a:rPr>
              <a:t>无畏契约</a:t>
            </a:r>
            <a:r>
              <a:rPr lang="en-US" altLang="zh-CN" dirty="0">
                <a:solidFill>
                  <a:srgbClr val="9194B1"/>
                </a:solidFill>
                <a:cs typeface="+mn-ea"/>
              </a:rPr>
              <a:t>》</a:t>
            </a:r>
            <a:r>
              <a:rPr lang="zh-CN" altLang="en-US" dirty="0">
                <a:solidFill>
                  <a:srgbClr val="9194B1"/>
                </a:solidFill>
                <a:cs typeface="+mn-ea"/>
              </a:rPr>
              <a:t>游戏中的夜市功能，这个设计具有独特的“饥饿消费”机制，玩家在特定时间内可以购买不同的游戏皮肤或道具，而这种机制通过限时、稀缺等方式，激发了玩家的购买欲望。</a:t>
            </a:r>
          </a:p>
          <a:p>
            <a:pPr algn="ctr"/>
            <a:r>
              <a:rPr lang="zh-CN" altLang="en-US" dirty="0">
                <a:solidFill>
                  <a:srgbClr val="9194B1"/>
                </a:solidFill>
                <a:cs typeface="+mn-ea"/>
              </a:rPr>
              <a:t>吸引玩家消费：通过限制每种商品的购买数量，设置购买周期和条件，让玩家产生焦虑感，迫使他们在有限时间内做出决策，从而推动消费。</a:t>
            </a: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F71E6910-BFFD-441F-8568-B4C2C9DD5E73}"/>
              </a:ext>
            </a:extLst>
          </p:cNvPr>
          <p:cNvSpPr txBox="1"/>
          <p:nvPr/>
        </p:nvSpPr>
        <p:spPr>
          <a:xfrm>
            <a:off x="2034918" y="4115734"/>
            <a:ext cx="79021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9194B1"/>
                </a:solidFill>
                <a:cs typeface="+mn-ea"/>
              </a:rPr>
              <a:t>设计目标</a:t>
            </a:r>
          </a:p>
          <a:p>
            <a:pPr algn="ctr"/>
            <a:r>
              <a:rPr lang="zh-CN" altLang="en-US" dirty="0">
                <a:solidFill>
                  <a:srgbClr val="9194B1"/>
                </a:solidFill>
                <a:cs typeface="+mn-ea"/>
              </a:rPr>
              <a:t>增强用户粘性：通过引入类似“限时折扣”和“稀缺资源”的设计，鼓励用户频繁访问商城，增加用户在平台上的停留时间和参与度。</a:t>
            </a:r>
          </a:p>
          <a:p>
            <a:pPr algn="ctr"/>
            <a:r>
              <a:rPr lang="zh-CN" altLang="en-US" dirty="0">
                <a:solidFill>
                  <a:srgbClr val="9194B1"/>
                </a:solidFill>
                <a:cs typeface="+mn-ea"/>
              </a:rPr>
              <a:t>创造购买欲望：通过设计饥饿营销的策略，用户在看到自己心仪的道具有优惠时，会产生“错过就没有”的心理，从而激发购买欲望。</a:t>
            </a:r>
          </a:p>
          <a:p>
            <a:pPr algn="ctr"/>
            <a:r>
              <a:rPr lang="zh-CN" altLang="en-US" dirty="0">
                <a:solidFill>
                  <a:srgbClr val="9194B1"/>
                </a:solidFill>
                <a:cs typeface="+mn-ea"/>
              </a:rPr>
              <a:t>丰富商城体验：为用户提供更多的选择与购买机会，同时确保每次消费都能带来不同的游戏体验和收获。</a:t>
            </a:r>
          </a:p>
        </p:txBody>
      </p:sp>
    </p:spTree>
    <p:extLst>
      <p:ext uri="{BB962C8B-B14F-4D97-AF65-F5344CB8AC3E}">
        <p14:creationId xmlns:p14="http://schemas.microsoft.com/office/powerpoint/2010/main" val="302739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8370E72-0D24-4096-BC43-68B9344FF852}"/>
              </a:ext>
            </a:extLst>
          </p:cNvPr>
          <p:cNvCxnSpPr/>
          <p:nvPr/>
        </p:nvCxnSpPr>
        <p:spPr>
          <a:xfrm>
            <a:off x="5398575" y="1208868"/>
            <a:ext cx="1394848" cy="0"/>
          </a:xfrm>
          <a:prstGeom prst="line">
            <a:avLst/>
          </a:prstGeom>
          <a:ln w="76200">
            <a:solidFill>
              <a:srgbClr val="8088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EA5BE13-E561-4344-B981-E42F3472ADA0}"/>
              </a:ext>
            </a:extLst>
          </p:cNvPr>
          <p:cNvCxnSpPr/>
          <p:nvPr/>
        </p:nvCxnSpPr>
        <p:spPr>
          <a:xfrm>
            <a:off x="5398575" y="5359831"/>
            <a:ext cx="1394848" cy="0"/>
          </a:xfrm>
          <a:prstGeom prst="line">
            <a:avLst/>
          </a:prstGeom>
          <a:ln w="76200">
            <a:solidFill>
              <a:srgbClr val="8088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D0DE6FD0-6707-428D-901F-E552AAAA8D1B}"/>
              </a:ext>
            </a:extLst>
          </p:cNvPr>
          <p:cNvSpPr txBox="1"/>
          <p:nvPr/>
        </p:nvSpPr>
        <p:spPr>
          <a:xfrm>
            <a:off x="5398575" y="2383503"/>
            <a:ext cx="12125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rgbClr val="80887D"/>
                </a:solidFill>
                <a:latin typeface="胡晓波男神体" panose="02010600030101010101" pitchFamily="2" charset="-122"/>
                <a:ea typeface="胡晓波男神体" panose="02010600030101010101" pitchFamily="2" charset="-122"/>
                <a:cs typeface="胡晓波男神体" panose="02010600030101010101" pitchFamily="2" charset="-122"/>
                <a:sym typeface="+mn-lt"/>
              </a:rPr>
              <a:t>肆</a:t>
            </a: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A8570102-9F0B-4AD0-A9E4-71C8EA9218AE}"/>
              </a:ext>
            </a:extLst>
          </p:cNvPr>
          <p:cNvSpPr txBox="1"/>
          <p:nvPr/>
        </p:nvSpPr>
        <p:spPr>
          <a:xfrm>
            <a:off x="2911505" y="3491499"/>
            <a:ext cx="6186714" cy="718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400" dirty="0">
                <a:solidFill>
                  <a:srgbClr val="80887D"/>
                </a:solidFill>
                <a:cs typeface="+mn-ea"/>
                <a:sym typeface="+mn-lt"/>
              </a:rPr>
              <a:t>功能展示</a:t>
            </a:r>
          </a:p>
        </p:txBody>
      </p:sp>
    </p:spTree>
    <p:extLst>
      <p:ext uri="{BB962C8B-B14F-4D97-AF65-F5344CB8AC3E}">
        <p14:creationId xmlns:p14="http://schemas.microsoft.com/office/powerpoint/2010/main" val="297797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折角形 9">
            <a:extLst>
              <a:ext uri="{FF2B5EF4-FFF2-40B4-BE49-F238E27FC236}">
                <a16:creationId xmlns:a16="http://schemas.microsoft.com/office/drawing/2014/main" id="{B04ADE4C-4AB6-4F8F-9CDA-8D41449821CD}"/>
              </a:ext>
            </a:extLst>
          </p:cNvPr>
          <p:cNvSpPr/>
          <p:nvPr/>
        </p:nvSpPr>
        <p:spPr>
          <a:xfrm>
            <a:off x="298416" y="300789"/>
            <a:ext cx="11636910" cy="6196264"/>
          </a:xfrm>
          <a:prstGeom prst="foldedCorner">
            <a:avLst/>
          </a:prstGeom>
          <a:solidFill>
            <a:srgbClr val="FCF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FA22C6C5-32B9-4640-BD5B-1D06F48C5D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7737" y="1050909"/>
            <a:ext cx="4447369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3600" dirty="0">
                <a:solidFill>
                  <a:srgbClr val="9194B1"/>
                </a:solidFill>
                <a:cs typeface="+mn-ea"/>
                <a:sym typeface="+mn-lt"/>
              </a:rPr>
              <a:t>登录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093BC4E-751E-453D-B8E5-B962DCE4514C}"/>
              </a:ext>
            </a:extLst>
          </p:cNvPr>
          <p:cNvSpPr/>
          <p:nvPr/>
        </p:nvSpPr>
        <p:spPr>
          <a:xfrm>
            <a:off x="7867737" y="1697240"/>
            <a:ext cx="46987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b="1" dirty="0">
                <a:solidFill>
                  <a:srgbClr val="9194B1"/>
                </a:solidFill>
                <a:cs typeface="+mn-ea"/>
              </a:rPr>
              <a:t>用户登录流程:</a:t>
            </a:r>
          </a:p>
          <a:p>
            <a:endParaRPr lang="zh-CN" altLang="en-US" sz="2400" b="1" dirty="0">
              <a:solidFill>
                <a:srgbClr val="9194B1"/>
              </a:solidFill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A1D615A-BCB7-4893-B558-4DEC313E26A1}"/>
              </a:ext>
            </a:extLst>
          </p:cNvPr>
          <p:cNvSpPr/>
          <p:nvPr/>
        </p:nvSpPr>
        <p:spPr>
          <a:xfrm>
            <a:off x="7867737" y="2432410"/>
            <a:ext cx="331842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dirty="0">
                <a:solidFill>
                  <a:srgbClr val="9194B1"/>
                </a:solidFill>
                <a:cs typeface="+mn-ea"/>
              </a:rPr>
              <a:t>用户通过前端表单输入用户名和密码，提交至后端</a:t>
            </a:r>
            <a:r>
              <a:rPr lang="zh-CN" altLang="en-US" dirty="0">
                <a:solidFill>
                  <a:srgbClr val="9194B1"/>
                </a:solidFill>
                <a:cs typeface="+mn-ea"/>
              </a:rPr>
              <a:t>，期间通过正则表达式检验格式</a:t>
            </a:r>
            <a:r>
              <a:rPr lang="zh-CN" altLang="zh-CN" dirty="0">
                <a:solidFill>
                  <a:srgbClr val="9194B1"/>
                </a:solidFill>
                <a:cs typeface="+mn-ea"/>
              </a:rPr>
              <a:t>。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dirty="0">
                <a:solidFill>
                  <a:srgbClr val="9194B1"/>
                </a:solidFill>
                <a:cs typeface="+mn-ea"/>
              </a:rPr>
              <a:t>后端使用 LoginFilter 对请求进行拦截，验证用户名和密码</a:t>
            </a:r>
            <a:r>
              <a:rPr lang="zh-CN" altLang="en-US" dirty="0">
                <a:solidFill>
                  <a:srgbClr val="9194B1"/>
                </a:solidFill>
                <a:cs typeface="+mn-ea"/>
              </a:rPr>
              <a:t>，</a:t>
            </a:r>
            <a:r>
              <a:rPr lang="zh-CN" altLang="zh-CN" dirty="0">
                <a:solidFill>
                  <a:srgbClr val="9194B1"/>
                </a:solidFill>
                <a:cs typeface="+mn-ea"/>
              </a:rPr>
              <a:t>。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dirty="0">
                <a:solidFill>
                  <a:srgbClr val="9194B1"/>
                </a:solidFill>
                <a:cs typeface="+mn-ea"/>
              </a:rPr>
              <a:t>如果验证通过，返回用户的登录信息，并创建会话；否则，返回错误信息</a:t>
            </a:r>
            <a:endParaRPr lang="zh-CN" altLang="en-US" dirty="0">
              <a:solidFill>
                <a:srgbClr val="9194B1"/>
              </a:solidFill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0F8F499-D0D7-7598-05F8-95DA6930D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17" y="1050909"/>
            <a:ext cx="7384264" cy="41149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1615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73012-8E90-EC55-7982-E184FEA81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折角形 9">
            <a:extLst>
              <a:ext uri="{FF2B5EF4-FFF2-40B4-BE49-F238E27FC236}">
                <a16:creationId xmlns:a16="http://schemas.microsoft.com/office/drawing/2014/main" id="{ADDE4270-3E57-0498-6EC1-D8872E1EB565}"/>
              </a:ext>
            </a:extLst>
          </p:cNvPr>
          <p:cNvSpPr/>
          <p:nvPr/>
        </p:nvSpPr>
        <p:spPr>
          <a:xfrm>
            <a:off x="298416" y="300789"/>
            <a:ext cx="11636910" cy="6196264"/>
          </a:xfrm>
          <a:prstGeom prst="foldedCorner">
            <a:avLst/>
          </a:prstGeom>
          <a:solidFill>
            <a:srgbClr val="FCF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1EDD2D4C-A119-A6A2-A939-A695391BD9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2399" y="1283229"/>
            <a:ext cx="4447369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3600" dirty="0">
                <a:solidFill>
                  <a:srgbClr val="9194B1"/>
                </a:solidFill>
                <a:cs typeface="+mn-ea"/>
                <a:sym typeface="+mn-lt"/>
              </a:rPr>
              <a:t>注册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3E0D6CE-1E39-3735-580D-661F1593F2D5}"/>
              </a:ext>
            </a:extLst>
          </p:cNvPr>
          <p:cNvSpPr/>
          <p:nvPr/>
        </p:nvSpPr>
        <p:spPr>
          <a:xfrm>
            <a:off x="8662399" y="2011213"/>
            <a:ext cx="46987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b="1" dirty="0">
                <a:solidFill>
                  <a:srgbClr val="9194B1"/>
                </a:solidFill>
                <a:cs typeface="+mn-ea"/>
              </a:rPr>
              <a:t>用户</a:t>
            </a:r>
            <a:r>
              <a:rPr lang="zh-CN" altLang="en-US" sz="2400" b="1" dirty="0">
                <a:solidFill>
                  <a:srgbClr val="9194B1"/>
                </a:solidFill>
                <a:cs typeface="+mn-ea"/>
              </a:rPr>
              <a:t>注册</a:t>
            </a:r>
            <a:r>
              <a:rPr lang="zh-CN" altLang="zh-CN" sz="2400" b="1" dirty="0">
                <a:solidFill>
                  <a:srgbClr val="9194B1"/>
                </a:solidFill>
                <a:cs typeface="+mn-ea"/>
              </a:rPr>
              <a:t>流程:</a:t>
            </a:r>
          </a:p>
          <a:p>
            <a:endParaRPr lang="zh-CN" altLang="en-US" sz="2400" b="1" dirty="0">
              <a:solidFill>
                <a:srgbClr val="9194B1"/>
              </a:solidFill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CCC2F92-42B5-93D5-13C0-ED54CD2D9067}"/>
              </a:ext>
            </a:extLst>
          </p:cNvPr>
          <p:cNvSpPr/>
          <p:nvPr/>
        </p:nvSpPr>
        <p:spPr>
          <a:xfrm>
            <a:off x="8662399" y="2585060"/>
            <a:ext cx="312160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dirty="0">
                <a:solidFill>
                  <a:srgbClr val="9194B1"/>
                </a:solidFill>
                <a:cs typeface="+mn-ea"/>
              </a:rPr>
              <a:t>用户提交注册信息（包括用户名、密码等）</a:t>
            </a:r>
            <a:endParaRPr lang="en-US" altLang="zh-CN" dirty="0">
              <a:solidFill>
                <a:srgbClr val="9194B1"/>
              </a:solidFill>
              <a:cs typeface="+mn-ea"/>
            </a:endParaRPr>
          </a:p>
          <a:p>
            <a:pPr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dirty="0">
                <a:solidFill>
                  <a:srgbClr val="9194B1"/>
                </a:solidFill>
                <a:cs typeface="+mn-ea"/>
              </a:rPr>
              <a:t>后</a:t>
            </a:r>
            <a:r>
              <a:rPr lang="zh-CN" altLang="en-US" dirty="0">
                <a:solidFill>
                  <a:srgbClr val="9194B1"/>
                </a:solidFill>
                <a:cs typeface="+mn-ea"/>
              </a:rPr>
              <a:t>端通过</a:t>
            </a:r>
            <a:r>
              <a:rPr lang="zh-CN" altLang="zh-CN" dirty="0">
                <a:solidFill>
                  <a:srgbClr val="9194B1"/>
                </a:solidFill>
                <a:cs typeface="+mn-ea"/>
              </a:rPr>
              <a:t>SysUserService 验证信息并将其保存到数据库。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zh-CN" altLang="en-US" dirty="0">
              <a:solidFill>
                <a:srgbClr val="9194B1"/>
              </a:solidFill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CD03A33-6E10-58F7-5E20-813359022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95" y="956289"/>
            <a:ext cx="8254404" cy="46184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9552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3A11A-85F9-2930-15CC-43FE1CBE4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折角形 9">
            <a:extLst>
              <a:ext uri="{FF2B5EF4-FFF2-40B4-BE49-F238E27FC236}">
                <a16:creationId xmlns:a16="http://schemas.microsoft.com/office/drawing/2014/main" id="{00B1B50A-77AC-C0CB-A764-D69BEDD1BFED}"/>
              </a:ext>
            </a:extLst>
          </p:cNvPr>
          <p:cNvSpPr/>
          <p:nvPr/>
        </p:nvSpPr>
        <p:spPr>
          <a:xfrm>
            <a:off x="298416" y="300789"/>
            <a:ext cx="11636910" cy="6196264"/>
          </a:xfrm>
          <a:prstGeom prst="foldedCorner">
            <a:avLst/>
          </a:prstGeom>
          <a:solidFill>
            <a:srgbClr val="FCF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0ADCED65-45DE-EB78-D2ED-155B3FF396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2399" y="1283229"/>
            <a:ext cx="4447369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3600" dirty="0">
                <a:solidFill>
                  <a:srgbClr val="9194B1"/>
                </a:solidFill>
                <a:cs typeface="+mn-ea"/>
                <a:sym typeface="+mn-lt"/>
              </a:rPr>
              <a:t>注册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1648410-A1DB-D95F-595A-69F11B1A0FCC}"/>
              </a:ext>
            </a:extLst>
          </p:cNvPr>
          <p:cNvSpPr/>
          <p:nvPr/>
        </p:nvSpPr>
        <p:spPr>
          <a:xfrm>
            <a:off x="8662399" y="2011213"/>
            <a:ext cx="46987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b="1" dirty="0">
                <a:solidFill>
                  <a:srgbClr val="9194B1"/>
                </a:solidFill>
                <a:cs typeface="+mn-ea"/>
              </a:rPr>
              <a:t>用户</a:t>
            </a:r>
            <a:r>
              <a:rPr lang="zh-CN" altLang="en-US" sz="2400" b="1" dirty="0">
                <a:solidFill>
                  <a:srgbClr val="9194B1"/>
                </a:solidFill>
                <a:cs typeface="+mn-ea"/>
              </a:rPr>
              <a:t>注册</a:t>
            </a:r>
            <a:r>
              <a:rPr lang="zh-CN" altLang="zh-CN" sz="2400" b="1" dirty="0">
                <a:solidFill>
                  <a:srgbClr val="9194B1"/>
                </a:solidFill>
                <a:cs typeface="+mn-ea"/>
              </a:rPr>
              <a:t>流程:</a:t>
            </a:r>
          </a:p>
          <a:p>
            <a:endParaRPr lang="zh-CN" altLang="en-US" sz="2400" b="1" dirty="0">
              <a:solidFill>
                <a:srgbClr val="9194B1"/>
              </a:solidFill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ED1B1AB-D707-2065-A193-1F91C4A952F5}"/>
              </a:ext>
            </a:extLst>
          </p:cNvPr>
          <p:cNvSpPr/>
          <p:nvPr/>
        </p:nvSpPr>
        <p:spPr>
          <a:xfrm>
            <a:off x="8662399" y="2585060"/>
            <a:ext cx="23938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dirty="0">
                <a:solidFill>
                  <a:srgbClr val="9194B1"/>
                </a:solidFill>
                <a:cs typeface="+mn-ea"/>
              </a:rPr>
              <a:t>用户提交注册信息（包括用户名、密码等），后端通过 SysUserService 验证信息并将其保存到数据库。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zh-CN" altLang="en-US" dirty="0">
              <a:solidFill>
                <a:srgbClr val="9194B1"/>
              </a:solidFill>
              <a:cs typeface="+mn-ea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55E0984-8507-7746-176D-091752765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35" y="965201"/>
            <a:ext cx="10900085" cy="5129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文本框 22">
            <a:extLst>
              <a:ext uri="{FF2B5EF4-FFF2-40B4-BE49-F238E27FC236}">
                <a16:creationId xmlns:a16="http://schemas.microsoft.com/office/drawing/2014/main" id="{036F750A-0CED-B01E-81D9-8464041377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8528" y="406324"/>
            <a:ext cx="4447369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3600" dirty="0">
                <a:solidFill>
                  <a:srgbClr val="9194B1"/>
                </a:solidFill>
                <a:cs typeface="+mn-ea"/>
                <a:sym typeface="+mn-lt"/>
              </a:rPr>
              <a:t>主界面展示</a:t>
            </a:r>
          </a:p>
        </p:txBody>
      </p:sp>
    </p:spTree>
    <p:extLst>
      <p:ext uri="{BB962C8B-B14F-4D97-AF65-F5344CB8AC3E}">
        <p14:creationId xmlns:p14="http://schemas.microsoft.com/office/powerpoint/2010/main" val="32432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D1C4B-854C-A4B5-563A-CBFA9E47D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折角形 9">
            <a:extLst>
              <a:ext uri="{FF2B5EF4-FFF2-40B4-BE49-F238E27FC236}">
                <a16:creationId xmlns:a16="http://schemas.microsoft.com/office/drawing/2014/main" id="{B0FD81AF-8AE5-0EC1-8501-0A56BE416113}"/>
              </a:ext>
            </a:extLst>
          </p:cNvPr>
          <p:cNvSpPr/>
          <p:nvPr/>
        </p:nvSpPr>
        <p:spPr>
          <a:xfrm>
            <a:off x="298416" y="300789"/>
            <a:ext cx="11636910" cy="6196264"/>
          </a:xfrm>
          <a:prstGeom prst="foldedCorner">
            <a:avLst/>
          </a:prstGeom>
          <a:solidFill>
            <a:srgbClr val="FCF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335CBD7F-0A4F-D6B5-A35B-226F512095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2399" y="1283229"/>
            <a:ext cx="4447369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3600" dirty="0">
                <a:solidFill>
                  <a:srgbClr val="9194B1"/>
                </a:solidFill>
                <a:cs typeface="+mn-ea"/>
                <a:sym typeface="+mn-lt"/>
              </a:rPr>
              <a:t>皮肤管理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437E6B1-7DF7-1B3D-B1E0-8D960E481DED}"/>
              </a:ext>
            </a:extLst>
          </p:cNvPr>
          <p:cNvSpPr/>
          <p:nvPr/>
        </p:nvSpPr>
        <p:spPr>
          <a:xfrm>
            <a:off x="8662399" y="2011213"/>
            <a:ext cx="46987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9194B1"/>
                </a:solidFill>
                <a:cs typeface="+mn-ea"/>
              </a:rPr>
              <a:t>抽取游戏道具</a:t>
            </a:r>
            <a:r>
              <a:rPr lang="zh-CN" altLang="zh-CN" sz="2400" b="1" dirty="0">
                <a:solidFill>
                  <a:srgbClr val="9194B1"/>
                </a:solidFill>
                <a:cs typeface="+mn-ea"/>
              </a:rPr>
              <a:t>流程:</a:t>
            </a:r>
          </a:p>
          <a:p>
            <a:endParaRPr lang="zh-CN" altLang="en-US" sz="2400" b="1" dirty="0">
              <a:solidFill>
                <a:srgbClr val="9194B1"/>
              </a:solidFill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5BE50A4-4C40-D042-43AA-13E382D525AD}"/>
              </a:ext>
            </a:extLst>
          </p:cNvPr>
          <p:cNvSpPr/>
          <p:nvPr/>
        </p:nvSpPr>
        <p:spPr>
          <a:xfrm>
            <a:off x="8662399" y="2585060"/>
            <a:ext cx="295048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dirty="0">
                <a:solidFill>
                  <a:srgbClr val="9194B1"/>
                </a:solidFill>
                <a:cs typeface="+mn-ea"/>
              </a:rPr>
              <a:t>用户在前端</a:t>
            </a:r>
            <a:r>
              <a:rPr lang="zh-CN" altLang="en-US" dirty="0">
                <a:solidFill>
                  <a:srgbClr val="9194B1"/>
                </a:solidFill>
                <a:cs typeface="+mn-ea"/>
              </a:rPr>
              <a:t>单击卡片，抽取可供购买的道具</a:t>
            </a:r>
            <a:endParaRPr lang="en-US" altLang="zh-CN" dirty="0">
              <a:solidFill>
                <a:srgbClr val="9194B1"/>
              </a:solidFill>
              <a:cs typeface="+mn-ea"/>
            </a:endParaRPr>
          </a:p>
          <a:p>
            <a:pPr lvl="0"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zh-CN" dirty="0">
              <a:solidFill>
                <a:srgbClr val="9194B1"/>
              </a:solidFill>
              <a:cs typeface="+mn-ea"/>
            </a:endParaRPr>
          </a:p>
          <a:p>
            <a:pPr lvl="0"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dirty="0">
                <a:solidFill>
                  <a:srgbClr val="9194B1"/>
                </a:solidFill>
                <a:cs typeface="+mn-ea"/>
              </a:rPr>
              <a:t>前端通过 SkinController 调用后端的 SkinService 提供展示和购买服务。</a:t>
            </a:r>
          </a:p>
          <a:p>
            <a:pPr lvl="0"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zh-CN" altLang="zh-CN" dirty="0">
              <a:solidFill>
                <a:srgbClr val="9194B1"/>
              </a:solidFill>
              <a:cs typeface="+mn-ea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zh-CN" altLang="en-US" dirty="0">
              <a:solidFill>
                <a:srgbClr val="9194B1"/>
              </a:solidFill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349F43-836F-05FD-FD6E-7481A4682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16" y="1148080"/>
            <a:ext cx="8363983" cy="44266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907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786BE-4219-D57C-43C6-9D0717DA2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折角形 9">
            <a:extLst>
              <a:ext uri="{FF2B5EF4-FFF2-40B4-BE49-F238E27FC236}">
                <a16:creationId xmlns:a16="http://schemas.microsoft.com/office/drawing/2014/main" id="{8FDF6754-ADC0-B4D5-22E2-5D111F544AE7}"/>
              </a:ext>
            </a:extLst>
          </p:cNvPr>
          <p:cNvSpPr/>
          <p:nvPr/>
        </p:nvSpPr>
        <p:spPr>
          <a:xfrm>
            <a:off x="298416" y="300789"/>
            <a:ext cx="11636910" cy="6196264"/>
          </a:xfrm>
          <a:prstGeom prst="foldedCorner">
            <a:avLst/>
          </a:prstGeom>
          <a:solidFill>
            <a:srgbClr val="FCF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B7A7877-9BC1-2922-507B-E2FFCF4F5AE0}"/>
              </a:ext>
            </a:extLst>
          </p:cNvPr>
          <p:cNvSpPr/>
          <p:nvPr/>
        </p:nvSpPr>
        <p:spPr>
          <a:xfrm>
            <a:off x="8606862" y="1234336"/>
            <a:ext cx="46987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b="1" dirty="0">
                <a:solidFill>
                  <a:srgbClr val="9194B1"/>
                </a:solidFill>
                <a:cs typeface="+mn-ea"/>
              </a:rPr>
              <a:t>购物车管理流程:</a:t>
            </a:r>
          </a:p>
          <a:p>
            <a:endParaRPr lang="zh-CN" altLang="zh-CN" sz="2400" b="1" dirty="0">
              <a:solidFill>
                <a:srgbClr val="9194B1"/>
              </a:solidFill>
              <a:cs typeface="+mn-ea"/>
            </a:endParaRPr>
          </a:p>
          <a:p>
            <a:endParaRPr lang="zh-CN" altLang="en-US" sz="2400" b="1" dirty="0">
              <a:solidFill>
                <a:srgbClr val="9194B1"/>
              </a:solidFill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D384C82-9533-9944-3E53-619E954BF1E4}"/>
              </a:ext>
            </a:extLst>
          </p:cNvPr>
          <p:cNvSpPr/>
          <p:nvPr/>
        </p:nvSpPr>
        <p:spPr>
          <a:xfrm>
            <a:off x="8655982" y="2213044"/>
            <a:ext cx="230024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dirty="0">
                <a:solidFill>
                  <a:srgbClr val="9194B1"/>
                </a:solidFill>
                <a:cs typeface="+mn-ea"/>
              </a:rPr>
              <a:t>用户可以将皮肤添加到购物车，并提交购买请求。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dirty="0">
                <a:solidFill>
                  <a:srgbClr val="9194B1"/>
                </a:solidFill>
                <a:cs typeface="+mn-ea"/>
              </a:rPr>
              <a:t>后端通过 CartWrapper 处理购物车内商品的管理，最终提交到数据库进行结算。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dirty="0">
              <a:latin typeface="Arial" panose="020B0604020202020204" pitchFamily="34" charset="0"/>
            </a:endParaRPr>
          </a:p>
          <a:p>
            <a:pPr lvl="0"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zh-CN" altLang="zh-CN" dirty="0">
              <a:solidFill>
                <a:srgbClr val="9194B1"/>
              </a:solidFill>
              <a:cs typeface="+mn-ea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zh-CN" altLang="en-US" dirty="0">
              <a:solidFill>
                <a:srgbClr val="9194B1"/>
              </a:solidFill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169E036-4BCE-5692-7DF4-74673CE68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94" y="1234336"/>
            <a:ext cx="8276624" cy="427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55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A2CD0-9029-D751-7047-6371C607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折角形 9">
            <a:extLst>
              <a:ext uri="{FF2B5EF4-FFF2-40B4-BE49-F238E27FC236}">
                <a16:creationId xmlns:a16="http://schemas.microsoft.com/office/drawing/2014/main" id="{1A50BE32-4609-2964-1A7A-D3D528641417}"/>
              </a:ext>
            </a:extLst>
          </p:cNvPr>
          <p:cNvSpPr/>
          <p:nvPr/>
        </p:nvSpPr>
        <p:spPr>
          <a:xfrm>
            <a:off x="298416" y="300789"/>
            <a:ext cx="11636910" cy="6196264"/>
          </a:xfrm>
          <a:prstGeom prst="foldedCorner">
            <a:avLst/>
          </a:prstGeom>
          <a:solidFill>
            <a:srgbClr val="FCF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5D4ADD6-CC09-78CF-49D4-4D953DDB9C65}"/>
              </a:ext>
            </a:extLst>
          </p:cNvPr>
          <p:cNvSpPr/>
          <p:nvPr/>
        </p:nvSpPr>
        <p:spPr>
          <a:xfrm>
            <a:off x="8655982" y="2649924"/>
            <a:ext cx="230024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dirty="0">
                <a:solidFill>
                  <a:srgbClr val="9194B1"/>
                </a:solidFill>
                <a:cs typeface="+mn-ea"/>
              </a:rPr>
              <a:t>用户可以将皮肤添加到购物车，并提交购买请求。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dirty="0">
                <a:solidFill>
                  <a:srgbClr val="9194B1"/>
                </a:solidFill>
                <a:cs typeface="+mn-ea"/>
              </a:rPr>
              <a:t>后端通过 CartWrapper 处理购物车内商品的管理，最终提交到数据库进行结算。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dirty="0">
              <a:latin typeface="Arial" panose="020B0604020202020204" pitchFamily="34" charset="0"/>
            </a:endParaRPr>
          </a:p>
          <a:p>
            <a:pPr lvl="0"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zh-CN" altLang="zh-CN" dirty="0">
              <a:solidFill>
                <a:srgbClr val="9194B1"/>
              </a:solidFill>
              <a:cs typeface="+mn-ea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zh-CN" altLang="en-US" dirty="0">
              <a:solidFill>
                <a:srgbClr val="9194B1"/>
              </a:solidFill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B29E02A-B5AB-44B5-636E-AD1D42D14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94" y="1234336"/>
            <a:ext cx="8276624" cy="42702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文本框 22">
            <a:extLst>
              <a:ext uri="{FF2B5EF4-FFF2-40B4-BE49-F238E27FC236}">
                <a16:creationId xmlns:a16="http://schemas.microsoft.com/office/drawing/2014/main" id="{3C67E533-2A6F-576E-E32A-3B77C0D4EC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5040" y="1956459"/>
            <a:ext cx="4447369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2400" b="1" dirty="0">
                <a:solidFill>
                  <a:srgbClr val="9194B1"/>
                </a:solidFill>
                <a:cs typeface="+mn-ea"/>
                <a:sym typeface="+mn-lt"/>
              </a:rPr>
              <a:t>向购物车中添加商品</a:t>
            </a:r>
          </a:p>
          <a:p>
            <a:endParaRPr lang="zh-CN" altLang="en-US" sz="3600" dirty="0">
              <a:solidFill>
                <a:srgbClr val="9194B1"/>
              </a:solidFill>
              <a:cs typeface="+mn-ea"/>
              <a:sym typeface="+mn-lt"/>
            </a:endParaRPr>
          </a:p>
        </p:txBody>
      </p:sp>
      <p:sp>
        <p:nvSpPr>
          <p:cNvPr id="3" name="文本框 22">
            <a:extLst>
              <a:ext uri="{FF2B5EF4-FFF2-40B4-BE49-F238E27FC236}">
                <a16:creationId xmlns:a16="http://schemas.microsoft.com/office/drawing/2014/main" id="{6F2E61EF-F9E6-1C2A-C161-159511E95F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8326" y="1234336"/>
            <a:ext cx="4447369" cy="17543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zh-CN" altLang="zh-CN" sz="3600" dirty="0">
                <a:solidFill>
                  <a:srgbClr val="9194B1"/>
                </a:solidFill>
                <a:cs typeface="+mn-ea"/>
              </a:rPr>
              <a:t>购物车管理</a:t>
            </a:r>
          </a:p>
          <a:p>
            <a:endParaRPr lang="zh-CN" altLang="en-US" sz="3600" b="1" dirty="0">
              <a:solidFill>
                <a:srgbClr val="9194B1"/>
              </a:solidFill>
              <a:cs typeface="+mn-ea"/>
              <a:sym typeface="+mn-lt"/>
            </a:endParaRPr>
          </a:p>
          <a:p>
            <a:endParaRPr lang="zh-CN" altLang="en-US" sz="3600" dirty="0">
              <a:solidFill>
                <a:srgbClr val="9194B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133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961F2-ADAB-43BD-A491-445DFD346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折角形 9">
            <a:extLst>
              <a:ext uri="{FF2B5EF4-FFF2-40B4-BE49-F238E27FC236}">
                <a16:creationId xmlns:a16="http://schemas.microsoft.com/office/drawing/2014/main" id="{3FE329B7-088F-C94E-FEA8-71AE708EA45E}"/>
              </a:ext>
            </a:extLst>
          </p:cNvPr>
          <p:cNvSpPr/>
          <p:nvPr/>
        </p:nvSpPr>
        <p:spPr>
          <a:xfrm>
            <a:off x="381752" y="330868"/>
            <a:ext cx="11636910" cy="6196264"/>
          </a:xfrm>
          <a:prstGeom prst="foldedCorner">
            <a:avLst/>
          </a:prstGeom>
          <a:solidFill>
            <a:srgbClr val="FCF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41893A5-2657-F84B-4A3B-D13AC2FF64F6}"/>
              </a:ext>
            </a:extLst>
          </p:cNvPr>
          <p:cNvSpPr/>
          <p:nvPr/>
        </p:nvSpPr>
        <p:spPr>
          <a:xfrm>
            <a:off x="8655982" y="2098594"/>
            <a:ext cx="46987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9194B1"/>
                </a:solidFill>
                <a:cs typeface="+mn-ea"/>
              </a:rPr>
              <a:t>查看购物车页面</a:t>
            </a:r>
            <a:r>
              <a:rPr lang="zh-CN" altLang="zh-CN" sz="2400" b="1" dirty="0">
                <a:solidFill>
                  <a:srgbClr val="9194B1"/>
                </a:solidFill>
                <a:cs typeface="+mn-ea"/>
              </a:rPr>
              <a:t>:</a:t>
            </a:r>
          </a:p>
          <a:p>
            <a:endParaRPr lang="zh-CN" altLang="en-US" sz="2400" b="1" dirty="0">
              <a:solidFill>
                <a:srgbClr val="9194B1"/>
              </a:solidFill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B2A1F2F-5247-C22D-9141-90F4FAE21481}"/>
              </a:ext>
            </a:extLst>
          </p:cNvPr>
          <p:cNvSpPr/>
          <p:nvPr/>
        </p:nvSpPr>
        <p:spPr>
          <a:xfrm>
            <a:off x="8655982" y="2649924"/>
            <a:ext cx="230024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dirty="0">
                <a:solidFill>
                  <a:srgbClr val="9194B1"/>
                </a:solidFill>
                <a:cs typeface="+mn-ea"/>
              </a:rPr>
              <a:t>用户可以将皮肤添加到购物车，并提交购买请求。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dirty="0">
                <a:solidFill>
                  <a:srgbClr val="9194B1"/>
                </a:solidFill>
                <a:cs typeface="+mn-ea"/>
              </a:rPr>
              <a:t>后端通过 CartWrapper 处理购物车内商品的管理，最终提交到数据库进行结算。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dirty="0">
              <a:latin typeface="Arial" panose="020B0604020202020204" pitchFamily="34" charset="0"/>
            </a:endParaRPr>
          </a:p>
          <a:p>
            <a:pPr lvl="0"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zh-CN" altLang="zh-CN" dirty="0">
              <a:solidFill>
                <a:srgbClr val="9194B1"/>
              </a:solidFill>
              <a:cs typeface="+mn-ea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zh-CN" altLang="en-US" dirty="0">
              <a:solidFill>
                <a:srgbClr val="9194B1"/>
              </a:solidFill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0E070F-2411-EF1B-74AA-C7B2A82C2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52" y="1234336"/>
            <a:ext cx="8225110" cy="39167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文本框 22">
            <a:extLst>
              <a:ext uri="{FF2B5EF4-FFF2-40B4-BE49-F238E27FC236}">
                <a16:creationId xmlns:a16="http://schemas.microsoft.com/office/drawing/2014/main" id="{882A2405-373A-9A69-5ACA-DC54901BB5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6862" y="1311873"/>
            <a:ext cx="4447369" cy="17543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zh-CN" altLang="zh-CN" sz="3600" dirty="0">
                <a:solidFill>
                  <a:srgbClr val="9194B1"/>
                </a:solidFill>
                <a:cs typeface="+mn-ea"/>
              </a:rPr>
              <a:t>购物车管理</a:t>
            </a:r>
          </a:p>
          <a:p>
            <a:endParaRPr lang="zh-CN" altLang="en-US" sz="3600" b="1" dirty="0">
              <a:solidFill>
                <a:srgbClr val="9194B1"/>
              </a:solidFill>
              <a:cs typeface="+mn-ea"/>
              <a:sym typeface="+mn-lt"/>
            </a:endParaRPr>
          </a:p>
          <a:p>
            <a:endParaRPr lang="zh-CN" altLang="en-US" sz="3600" dirty="0">
              <a:solidFill>
                <a:srgbClr val="9194B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885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973C3-1AA0-66B6-285C-70B4BB75E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折角形 9">
            <a:extLst>
              <a:ext uri="{FF2B5EF4-FFF2-40B4-BE49-F238E27FC236}">
                <a16:creationId xmlns:a16="http://schemas.microsoft.com/office/drawing/2014/main" id="{1FCD22BC-AEFF-9A19-8EED-9B7D79FA1438}"/>
              </a:ext>
            </a:extLst>
          </p:cNvPr>
          <p:cNvSpPr/>
          <p:nvPr/>
        </p:nvSpPr>
        <p:spPr>
          <a:xfrm>
            <a:off x="381752" y="330868"/>
            <a:ext cx="11636910" cy="6196264"/>
          </a:xfrm>
          <a:prstGeom prst="foldedCorner">
            <a:avLst/>
          </a:prstGeom>
          <a:solidFill>
            <a:srgbClr val="FCF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1423D2E-7081-B865-3361-C40C762E6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58" y="1156596"/>
            <a:ext cx="8225103" cy="4065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E1C4578-1FF0-25B4-B93C-9FBF7AA79382}"/>
              </a:ext>
            </a:extLst>
          </p:cNvPr>
          <p:cNvSpPr/>
          <p:nvPr/>
        </p:nvSpPr>
        <p:spPr>
          <a:xfrm>
            <a:off x="8655982" y="2098594"/>
            <a:ext cx="46987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9194B1"/>
                </a:solidFill>
                <a:cs typeface="+mn-ea"/>
              </a:rPr>
              <a:t>结算</a:t>
            </a:r>
            <a:r>
              <a:rPr lang="zh-CN" altLang="zh-CN" sz="2400" b="1" dirty="0">
                <a:solidFill>
                  <a:srgbClr val="9194B1"/>
                </a:solidFill>
                <a:cs typeface="+mn-ea"/>
              </a:rPr>
              <a:t>:</a:t>
            </a:r>
          </a:p>
          <a:p>
            <a:endParaRPr lang="zh-CN" altLang="en-US" sz="2400" b="1" dirty="0">
              <a:solidFill>
                <a:srgbClr val="9194B1"/>
              </a:solidFill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17C13B4-76CB-7CD8-2091-ABBCE4352EF0}"/>
              </a:ext>
            </a:extLst>
          </p:cNvPr>
          <p:cNvSpPr/>
          <p:nvPr/>
        </p:nvSpPr>
        <p:spPr>
          <a:xfrm>
            <a:off x="8655982" y="2649924"/>
            <a:ext cx="230024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dirty="0">
                <a:solidFill>
                  <a:srgbClr val="9194B1"/>
                </a:solidFill>
                <a:cs typeface="+mn-ea"/>
              </a:rPr>
              <a:t>用户可以将皮肤添加到购物车，并提交购买请求。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dirty="0">
                <a:solidFill>
                  <a:srgbClr val="9194B1"/>
                </a:solidFill>
                <a:cs typeface="+mn-ea"/>
              </a:rPr>
              <a:t>后端通过 CartWrapper 处理购物车内商品的管理，最终提交到数据库进行结算。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dirty="0">
              <a:latin typeface="Arial" panose="020B0604020202020204" pitchFamily="34" charset="0"/>
            </a:endParaRPr>
          </a:p>
          <a:p>
            <a:pPr lvl="0"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zh-CN" altLang="zh-CN" dirty="0">
              <a:solidFill>
                <a:srgbClr val="9194B1"/>
              </a:solidFill>
              <a:cs typeface="+mn-ea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zh-CN" altLang="en-US" dirty="0">
              <a:solidFill>
                <a:srgbClr val="9194B1"/>
              </a:solidFill>
              <a:cs typeface="+mn-ea"/>
              <a:sym typeface="+mn-lt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248A409D-4D55-3350-25E7-5176DF8B0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6862" y="1311873"/>
            <a:ext cx="4447369" cy="17543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zh-CN" altLang="zh-CN" sz="3600" dirty="0">
                <a:solidFill>
                  <a:srgbClr val="9194B1"/>
                </a:solidFill>
                <a:cs typeface="+mn-ea"/>
              </a:rPr>
              <a:t>购物车管理</a:t>
            </a:r>
          </a:p>
          <a:p>
            <a:endParaRPr lang="zh-CN" altLang="en-US" sz="3600" b="1" dirty="0">
              <a:solidFill>
                <a:srgbClr val="9194B1"/>
              </a:solidFill>
              <a:cs typeface="+mn-ea"/>
              <a:sym typeface="+mn-lt"/>
            </a:endParaRPr>
          </a:p>
          <a:p>
            <a:endParaRPr lang="zh-CN" altLang="en-US" sz="3600" dirty="0">
              <a:solidFill>
                <a:srgbClr val="9194B1"/>
              </a:solidFill>
              <a:cs typeface="+mn-ea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0DE35FB-405E-A31B-4D93-E48686975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400" y="1156596"/>
            <a:ext cx="3474720" cy="98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51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折角形 9">
            <a:extLst>
              <a:ext uri="{FF2B5EF4-FFF2-40B4-BE49-F238E27FC236}">
                <a16:creationId xmlns:a16="http://schemas.microsoft.com/office/drawing/2014/main" id="{B04ADE4C-4AB6-4F8F-9CDA-8D41449821CD}"/>
              </a:ext>
            </a:extLst>
          </p:cNvPr>
          <p:cNvSpPr/>
          <p:nvPr/>
        </p:nvSpPr>
        <p:spPr>
          <a:xfrm>
            <a:off x="300790" y="300789"/>
            <a:ext cx="11634536" cy="6196264"/>
          </a:xfrm>
          <a:prstGeom prst="foldedCorner">
            <a:avLst/>
          </a:prstGeom>
          <a:solidFill>
            <a:srgbClr val="FCF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PA_库_文本框 5">
            <a:extLst>
              <a:ext uri="{FF2B5EF4-FFF2-40B4-BE49-F238E27FC236}">
                <a16:creationId xmlns:a16="http://schemas.microsoft.com/office/drawing/2014/main" id="{10544C16-F790-417A-8270-362015F7367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701762" y="2274838"/>
            <a:ext cx="12310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rgbClr val="80887D"/>
                </a:solidFill>
                <a:latin typeface="胡晓波男神体" panose="02010600030101010101" pitchFamily="2" charset="-122"/>
                <a:ea typeface="胡晓波男神体" panose="02010600030101010101" pitchFamily="2" charset="-122"/>
                <a:cs typeface="胡晓波男神体" panose="02010600030101010101" pitchFamily="2" charset="-122"/>
                <a:sym typeface="+mn-lt"/>
              </a:rPr>
              <a:t>目录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A93ABDE-A5A2-43C1-B3C4-85C55CEBC4F9}"/>
              </a:ext>
            </a:extLst>
          </p:cNvPr>
          <p:cNvSpPr txBox="1"/>
          <p:nvPr/>
        </p:nvSpPr>
        <p:spPr>
          <a:xfrm>
            <a:off x="4064181" y="1200545"/>
            <a:ext cx="11464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srgbClr val="80887D"/>
                </a:solidFill>
                <a:cs typeface="+mn-ea"/>
                <a:sym typeface="+mn-lt"/>
              </a:rPr>
              <a:t>0 1</a:t>
            </a:r>
            <a:endParaRPr lang="zh-CN" altLang="en-US" sz="5400" dirty="0">
              <a:solidFill>
                <a:srgbClr val="80887D"/>
              </a:solidFill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9CC94CD-52E1-400B-9D01-DD2A1282FC6D}"/>
              </a:ext>
            </a:extLst>
          </p:cNvPr>
          <p:cNvSpPr txBox="1"/>
          <p:nvPr/>
        </p:nvSpPr>
        <p:spPr>
          <a:xfrm>
            <a:off x="4064181" y="2352341"/>
            <a:ext cx="11464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srgbClr val="80887D"/>
                </a:solidFill>
                <a:cs typeface="+mn-ea"/>
                <a:sym typeface="+mn-lt"/>
              </a:rPr>
              <a:t>0 2</a:t>
            </a:r>
            <a:endParaRPr lang="zh-CN" altLang="en-US" sz="5400" dirty="0">
              <a:solidFill>
                <a:srgbClr val="80887D"/>
              </a:solidFill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378967E-5B5F-489D-A2C6-F318D5B99A3C}"/>
              </a:ext>
            </a:extLst>
          </p:cNvPr>
          <p:cNvSpPr txBox="1"/>
          <p:nvPr/>
        </p:nvSpPr>
        <p:spPr>
          <a:xfrm>
            <a:off x="4064181" y="3504137"/>
            <a:ext cx="11464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srgbClr val="80887D"/>
                </a:solidFill>
                <a:cs typeface="+mn-ea"/>
                <a:sym typeface="+mn-lt"/>
              </a:rPr>
              <a:t>0 3</a:t>
            </a:r>
            <a:endParaRPr lang="zh-CN" altLang="en-US" sz="5400" dirty="0">
              <a:solidFill>
                <a:srgbClr val="80887D"/>
              </a:solidFill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96D991E-BE2A-40D4-B268-DCA83FBFB32D}"/>
              </a:ext>
            </a:extLst>
          </p:cNvPr>
          <p:cNvSpPr txBox="1"/>
          <p:nvPr/>
        </p:nvSpPr>
        <p:spPr>
          <a:xfrm>
            <a:off x="4064181" y="4655933"/>
            <a:ext cx="11464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srgbClr val="80887D"/>
                </a:solidFill>
                <a:cs typeface="+mn-ea"/>
                <a:sym typeface="+mn-lt"/>
              </a:rPr>
              <a:t>0 4</a:t>
            </a:r>
            <a:endParaRPr lang="zh-CN" altLang="en-US" sz="5400" dirty="0">
              <a:solidFill>
                <a:srgbClr val="80887D"/>
              </a:solidFill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5E18075-D001-46CE-93DA-CAA9525BA097}"/>
              </a:ext>
            </a:extLst>
          </p:cNvPr>
          <p:cNvSpPr/>
          <p:nvPr/>
        </p:nvSpPr>
        <p:spPr>
          <a:xfrm>
            <a:off x="5301592" y="1208737"/>
            <a:ext cx="5454405" cy="743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9194B1"/>
                </a:solidFill>
                <a:cs typeface="+mn-ea"/>
                <a:sym typeface="+mn-lt"/>
              </a:rPr>
              <a:t>系统架构</a:t>
            </a:r>
            <a:endParaRPr lang="en-US" altLang="zh-CN" sz="3200" dirty="0">
              <a:solidFill>
                <a:srgbClr val="9194B1"/>
              </a:solidFill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1B0F8FE-7100-49DD-B8E9-2A2F9279BDC1}"/>
              </a:ext>
            </a:extLst>
          </p:cNvPr>
          <p:cNvSpPr/>
          <p:nvPr/>
        </p:nvSpPr>
        <p:spPr>
          <a:xfrm>
            <a:off x="5301591" y="2360533"/>
            <a:ext cx="5454405" cy="743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9194B1"/>
                </a:solidFill>
                <a:cs typeface="+mn-ea"/>
                <a:sym typeface="+mn-lt"/>
              </a:rPr>
              <a:t>对象设计</a:t>
            </a:r>
            <a:endParaRPr lang="en-US" altLang="zh-CN" sz="3200" dirty="0">
              <a:solidFill>
                <a:srgbClr val="9194B1"/>
              </a:solidFill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1ABE09B-A5B5-4A27-B069-D026DD98AE28}"/>
              </a:ext>
            </a:extLst>
          </p:cNvPr>
          <p:cNvSpPr/>
          <p:nvPr/>
        </p:nvSpPr>
        <p:spPr>
          <a:xfrm>
            <a:off x="5301591" y="3594226"/>
            <a:ext cx="5454405" cy="743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9194B1"/>
                </a:solidFill>
                <a:cs typeface="+mn-ea"/>
                <a:sym typeface="+mn-lt"/>
              </a:rPr>
              <a:t>设计思路</a:t>
            </a:r>
            <a:endParaRPr lang="en-US" altLang="zh-CN" sz="3200" dirty="0">
              <a:solidFill>
                <a:srgbClr val="9194B1"/>
              </a:solidFill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5643183-C6EB-480B-84F6-8516755BDCA7}"/>
              </a:ext>
            </a:extLst>
          </p:cNvPr>
          <p:cNvSpPr/>
          <p:nvPr/>
        </p:nvSpPr>
        <p:spPr>
          <a:xfrm>
            <a:off x="5301591" y="4674063"/>
            <a:ext cx="5454405" cy="743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9194B1"/>
                </a:solidFill>
                <a:cs typeface="+mn-ea"/>
                <a:sym typeface="+mn-lt"/>
              </a:rPr>
              <a:t>功能展示</a:t>
            </a:r>
            <a:endParaRPr lang="en-US" altLang="zh-CN" sz="3200" dirty="0">
              <a:solidFill>
                <a:srgbClr val="9194B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6175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50"/>
                            </p:stCondLst>
                            <p:childTnLst>
                              <p:par>
                                <p:cTn id="2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7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2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8370E72-0D24-4096-BC43-68B9344FF852}"/>
              </a:ext>
            </a:extLst>
          </p:cNvPr>
          <p:cNvCxnSpPr/>
          <p:nvPr/>
        </p:nvCxnSpPr>
        <p:spPr>
          <a:xfrm>
            <a:off x="5398575" y="1208868"/>
            <a:ext cx="1394848" cy="0"/>
          </a:xfrm>
          <a:prstGeom prst="line">
            <a:avLst/>
          </a:prstGeom>
          <a:ln w="76200">
            <a:solidFill>
              <a:srgbClr val="8088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EA5BE13-E561-4344-B981-E42F3472ADA0}"/>
              </a:ext>
            </a:extLst>
          </p:cNvPr>
          <p:cNvCxnSpPr/>
          <p:nvPr/>
        </p:nvCxnSpPr>
        <p:spPr>
          <a:xfrm>
            <a:off x="5398575" y="5359831"/>
            <a:ext cx="1394848" cy="0"/>
          </a:xfrm>
          <a:prstGeom prst="line">
            <a:avLst/>
          </a:prstGeom>
          <a:ln w="76200">
            <a:solidFill>
              <a:srgbClr val="8088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D0DE6FD0-6707-428D-901F-E552AAAA8D1B}"/>
              </a:ext>
            </a:extLst>
          </p:cNvPr>
          <p:cNvSpPr txBox="1"/>
          <p:nvPr/>
        </p:nvSpPr>
        <p:spPr>
          <a:xfrm>
            <a:off x="4792288" y="2383503"/>
            <a:ext cx="12125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rgbClr val="80887D"/>
                </a:solidFill>
                <a:latin typeface="胡晓波男神体" panose="02010600030101010101" pitchFamily="2" charset="-122"/>
                <a:ea typeface="胡晓波男神体" panose="02010600030101010101" pitchFamily="2" charset="-122"/>
                <a:cs typeface="胡晓波男神体" panose="02010600030101010101" pitchFamily="2" charset="-122"/>
                <a:sym typeface="+mn-lt"/>
              </a:rPr>
              <a:t>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CEB720E-31A7-460A-98FC-0411E8D06812}"/>
              </a:ext>
            </a:extLst>
          </p:cNvPr>
          <p:cNvSpPr txBox="1"/>
          <p:nvPr/>
        </p:nvSpPr>
        <p:spPr>
          <a:xfrm>
            <a:off x="6299330" y="2383504"/>
            <a:ext cx="15505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rgbClr val="80887D"/>
                </a:solidFill>
                <a:latin typeface="胡晓波男神体" panose="02010600030101010101" pitchFamily="2" charset="-122"/>
                <a:ea typeface="胡晓波男神体" panose="02010600030101010101" pitchFamily="2" charset="-122"/>
                <a:cs typeface="胡晓波男神体" panose="02010600030101010101" pitchFamily="2" charset="-122"/>
                <a:sym typeface="+mn-lt"/>
              </a:rPr>
              <a:t>谢</a:t>
            </a:r>
          </a:p>
        </p:txBody>
      </p:sp>
    </p:spTree>
    <p:extLst>
      <p:ext uri="{BB962C8B-B14F-4D97-AF65-F5344CB8AC3E}">
        <p14:creationId xmlns:p14="http://schemas.microsoft.com/office/powerpoint/2010/main" val="46230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C2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8370E72-0D24-4096-BC43-68B9344FF852}"/>
              </a:ext>
            </a:extLst>
          </p:cNvPr>
          <p:cNvCxnSpPr/>
          <p:nvPr/>
        </p:nvCxnSpPr>
        <p:spPr>
          <a:xfrm>
            <a:off x="5398575" y="1208868"/>
            <a:ext cx="1394848" cy="0"/>
          </a:xfrm>
          <a:prstGeom prst="line">
            <a:avLst/>
          </a:prstGeom>
          <a:ln w="76200">
            <a:solidFill>
              <a:srgbClr val="8088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EA5BE13-E561-4344-B981-E42F3472ADA0}"/>
              </a:ext>
            </a:extLst>
          </p:cNvPr>
          <p:cNvCxnSpPr/>
          <p:nvPr/>
        </p:nvCxnSpPr>
        <p:spPr>
          <a:xfrm>
            <a:off x="5398575" y="5359831"/>
            <a:ext cx="1394848" cy="0"/>
          </a:xfrm>
          <a:prstGeom prst="line">
            <a:avLst/>
          </a:prstGeom>
          <a:ln w="76200">
            <a:solidFill>
              <a:srgbClr val="8088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D0DE6FD0-6707-428D-901F-E552AAAA8D1B}"/>
              </a:ext>
            </a:extLst>
          </p:cNvPr>
          <p:cNvSpPr txBox="1"/>
          <p:nvPr/>
        </p:nvSpPr>
        <p:spPr>
          <a:xfrm>
            <a:off x="5398575" y="2383503"/>
            <a:ext cx="12125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rgbClr val="80887D"/>
                </a:solidFill>
                <a:latin typeface="胡晓波男神体" panose="02010600030101010101" pitchFamily="2" charset="-122"/>
                <a:ea typeface="胡晓波男神体" panose="02010600030101010101" pitchFamily="2" charset="-122"/>
                <a:cs typeface="胡晓波男神体" panose="02010600030101010101" pitchFamily="2" charset="-122"/>
                <a:sym typeface="+mn-lt"/>
              </a:rPr>
              <a:t>壹</a:t>
            </a: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A8570102-9F0B-4AD0-A9E4-71C8EA9218AE}"/>
              </a:ext>
            </a:extLst>
          </p:cNvPr>
          <p:cNvSpPr txBox="1"/>
          <p:nvPr/>
        </p:nvSpPr>
        <p:spPr>
          <a:xfrm>
            <a:off x="3002643" y="3491499"/>
            <a:ext cx="6186714" cy="718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400" dirty="0">
                <a:solidFill>
                  <a:srgbClr val="80887D"/>
                </a:solidFill>
                <a:cs typeface="+mn-ea"/>
                <a:sym typeface="+mn-lt"/>
              </a:rPr>
              <a:t>系统架构</a:t>
            </a:r>
          </a:p>
        </p:txBody>
      </p:sp>
    </p:spTree>
    <p:extLst>
      <p:ext uri="{BB962C8B-B14F-4D97-AF65-F5344CB8AC3E}">
        <p14:creationId xmlns:p14="http://schemas.microsoft.com/office/powerpoint/2010/main" val="3877541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折角形 9">
            <a:extLst>
              <a:ext uri="{FF2B5EF4-FFF2-40B4-BE49-F238E27FC236}">
                <a16:creationId xmlns:a16="http://schemas.microsoft.com/office/drawing/2014/main" id="{B04ADE4C-4AB6-4F8F-9CDA-8D41449821CD}"/>
              </a:ext>
            </a:extLst>
          </p:cNvPr>
          <p:cNvSpPr/>
          <p:nvPr/>
        </p:nvSpPr>
        <p:spPr>
          <a:xfrm>
            <a:off x="300790" y="300789"/>
            <a:ext cx="11634536" cy="6196264"/>
          </a:xfrm>
          <a:prstGeom prst="foldedCorner">
            <a:avLst/>
          </a:prstGeom>
          <a:solidFill>
            <a:srgbClr val="FCF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A5E4988B-2997-40F6-9746-5AC1CCE9895E}"/>
              </a:ext>
            </a:extLst>
          </p:cNvPr>
          <p:cNvSpPr txBox="1"/>
          <p:nvPr/>
        </p:nvSpPr>
        <p:spPr>
          <a:xfrm>
            <a:off x="1696062" y="1721103"/>
            <a:ext cx="2174547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 fontAlgn="auto">
              <a:defRPr/>
            </a:pPr>
            <a:r>
              <a:rPr lang="en-US" altLang="zh-CN" sz="2400" b="1" spc="300" noProof="1">
                <a:solidFill>
                  <a:srgbClr val="9194B1"/>
                </a:solidFill>
                <a:cs typeface="+mn-ea"/>
                <a:sym typeface="+mn-lt"/>
              </a:rPr>
              <a:t>HERE IS YOUR TITLE HERE</a:t>
            </a:r>
          </a:p>
        </p:txBody>
      </p:sp>
      <p:sp>
        <p:nvSpPr>
          <p:cNvPr id="5" name="TextBox 23">
            <a:extLst>
              <a:ext uri="{FF2B5EF4-FFF2-40B4-BE49-F238E27FC236}">
                <a16:creationId xmlns:a16="http://schemas.microsoft.com/office/drawing/2014/main" id="{7FA8D96C-5471-42DB-8308-6FF9B9D93EF7}"/>
              </a:ext>
            </a:extLst>
          </p:cNvPr>
          <p:cNvSpPr txBox="1"/>
          <p:nvPr/>
        </p:nvSpPr>
        <p:spPr>
          <a:xfrm>
            <a:off x="4216262" y="1308265"/>
            <a:ext cx="7209623" cy="23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b="1" dirty="0">
                <a:latin typeface="Arial" panose="020B0604020202020204" pitchFamily="34" charset="0"/>
              </a:rPr>
              <a:t>前端展示层 (Presentation Layer)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sz="1400" b="1" dirty="0">
                <a:latin typeface="Arial" panose="020B0604020202020204" pitchFamily="34" charset="0"/>
              </a:rPr>
              <a:t>角色</a:t>
            </a:r>
            <a:r>
              <a:rPr lang="zh-CN" altLang="zh-CN" sz="1400" dirty="0">
                <a:latin typeface="Arial" panose="020B0604020202020204" pitchFamily="34" charset="0"/>
              </a:rPr>
              <a:t>: 负责与用户交互，提供用户界面，向用户展示数据并接收用户输入。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sz="1400" b="1" dirty="0">
                <a:latin typeface="Arial" panose="020B0604020202020204" pitchFamily="34" charset="0"/>
              </a:rPr>
              <a:t>技术栈</a:t>
            </a:r>
            <a:r>
              <a:rPr lang="zh-CN" altLang="zh-CN" sz="1400" dirty="0">
                <a:latin typeface="Arial" panose="020B0604020202020204" pitchFamily="34" charset="0"/>
              </a:rPr>
              <a:t>: HTML、CSS、JavaScript、以及基于浏览器的动态效果。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sz="1400" b="1" dirty="0">
                <a:latin typeface="Arial" panose="020B0604020202020204" pitchFamily="34" charset="0"/>
              </a:rPr>
              <a:t>组件</a:t>
            </a:r>
            <a:r>
              <a:rPr lang="zh-CN" altLang="zh-CN" sz="1400" dirty="0">
                <a:latin typeface="Arial" panose="020B0604020202020204" pitchFamily="34" charset="0"/>
              </a:rPr>
              <a:t>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sz="1400" b="1" dirty="0">
                <a:latin typeface="Arial" panose="020B0604020202020204" pitchFamily="34" charset="0"/>
              </a:rPr>
              <a:t>登录页面</a:t>
            </a:r>
            <a:r>
              <a:rPr lang="zh-CN" altLang="zh-CN" sz="1400" dirty="0">
                <a:latin typeface="Arial" panose="020B0604020202020204" pitchFamily="34" charset="0"/>
              </a:rPr>
              <a:t> (</a:t>
            </a:r>
            <a:r>
              <a:rPr lang="zh-CN" altLang="zh-CN" sz="1400" dirty="0">
                <a:latin typeface="Arial Unicode MS"/>
              </a:rPr>
              <a:t>login.html</a:t>
            </a:r>
            <a:r>
              <a:rPr lang="zh-CN" altLang="zh-CN" sz="1400" dirty="0"/>
              <a:t>)</a:t>
            </a:r>
            <a:endParaRPr lang="zh-CN" altLang="zh-CN" sz="1400" dirty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sz="1400" b="1" dirty="0">
                <a:latin typeface="Arial" panose="020B0604020202020204" pitchFamily="34" charset="0"/>
              </a:rPr>
              <a:t>注册页面</a:t>
            </a:r>
            <a:r>
              <a:rPr lang="zh-CN" altLang="zh-CN" sz="1400" dirty="0">
                <a:latin typeface="Arial" panose="020B0604020202020204" pitchFamily="34" charset="0"/>
              </a:rPr>
              <a:t> (</a:t>
            </a:r>
            <a:r>
              <a:rPr lang="zh-CN" altLang="zh-CN" sz="1400" dirty="0">
                <a:latin typeface="Arial Unicode MS"/>
              </a:rPr>
              <a:t>regist.html</a:t>
            </a:r>
            <a:r>
              <a:rPr lang="zh-CN" altLang="zh-CN" sz="1400" dirty="0"/>
              <a:t>)</a:t>
            </a:r>
            <a:endParaRPr lang="zh-CN" altLang="zh-CN" sz="1400" dirty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sz="1400" b="1" dirty="0">
                <a:latin typeface="Arial" panose="020B0604020202020204" pitchFamily="34" charset="0"/>
              </a:rPr>
              <a:t>Valorant 夜市页面</a:t>
            </a:r>
            <a:r>
              <a:rPr lang="zh-CN" altLang="zh-CN" sz="1400" dirty="0">
                <a:latin typeface="Arial" panose="020B0604020202020204" pitchFamily="34" charset="0"/>
              </a:rPr>
              <a:t> (</a:t>
            </a:r>
            <a:r>
              <a:rPr lang="zh-CN" altLang="zh-CN" sz="1400" dirty="0">
                <a:latin typeface="Arial Unicode MS"/>
              </a:rPr>
              <a:t>Valorant夜市页面 HTML</a:t>
            </a:r>
            <a:r>
              <a:rPr lang="zh-CN" altLang="zh-CN" sz="1400" dirty="0"/>
              <a:t>)</a:t>
            </a:r>
            <a:endParaRPr lang="zh-CN" altLang="zh-CN" sz="1400" dirty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sz="1400" b="1" dirty="0">
                <a:latin typeface="Arial" panose="020B0604020202020204" pitchFamily="34" charset="0"/>
              </a:rPr>
              <a:t>前端验证</a:t>
            </a:r>
            <a:r>
              <a:rPr lang="zh-CN" altLang="zh-CN" sz="1400" dirty="0">
                <a:latin typeface="Arial" panose="020B0604020202020204" pitchFamily="34" charset="0"/>
              </a:rPr>
              <a:t>: 利用 JavaScript 进行表单验证（如用户名格式、密码格式等）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sz="1400" dirty="0">
              <a:latin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6" name="TextBox 17">
            <a:extLst>
              <a:ext uri="{FF2B5EF4-FFF2-40B4-BE49-F238E27FC236}">
                <a16:creationId xmlns:a16="http://schemas.microsoft.com/office/drawing/2014/main" id="{C5CF62AD-E18E-44D5-9C83-888FC8A18BB0}"/>
              </a:ext>
            </a:extLst>
          </p:cNvPr>
          <p:cNvSpPr txBox="1"/>
          <p:nvPr/>
        </p:nvSpPr>
        <p:spPr>
          <a:xfrm>
            <a:off x="1696062" y="3873170"/>
            <a:ext cx="2174547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 fontAlgn="auto">
              <a:defRPr/>
            </a:pPr>
            <a:r>
              <a:rPr lang="en-US" altLang="zh-CN" sz="2400" b="1" spc="300" noProof="1">
                <a:solidFill>
                  <a:srgbClr val="9194B1"/>
                </a:solidFill>
                <a:cs typeface="+mn-ea"/>
                <a:sym typeface="+mn-lt"/>
              </a:rPr>
              <a:t>HERE IS YOUR TITLE HERE</a:t>
            </a: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CBDBFC99-C70A-46D4-A560-080687902F5C}"/>
              </a:ext>
            </a:extLst>
          </p:cNvPr>
          <p:cNvSpPr txBox="1"/>
          <p:nvPr/>
        </p:nvSpPr>
        <p:spPr>
          <a:xfrm>
            <a:off x="4216262" y="3984930"/>
            <a:ext cx="592372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b="1" dirty="0">
                <a:latin typeface="Arial" panose="020B0604020202020204" pitchFamily="34" charset="0"/>
              </a:rPr>
              <a:t>表现层（Controller）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sz="1400" b="1" dirty="0">
                <a:latin typeface="Arial" panose="020B0604020202020204" pitchFamily="34" charset="0"/>
              </a:rPr>
              <a:t>职责</a:t>
            </a:r>
            <a:r>
              <a:rPr lang="zh-CN" altLang="zh-CN" sz="1400" dirty="0">
                <a:latin typeface="Arial" panose="020B0604020202020204" pitchFamily="34" charset="0"/>
              </a:rPr>
              <a:t>：接收来自前端的请求，调用相应的服务层进行业务处理，并返回处理结果。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sz="1400" b="1" dirty="0">
                <a:latin typeface="Arial" panose="020B0604020202020204" pitchFamily="34" charset="0"/>
              </a:rPr>
              <a:t>组件</a:t>
            </a:r>
            <a:r>
              <a:rPr lang="zh-CN" altLang="zh-CN" sz="1400" dirty="0">
                <a:latin typeface="Arial" panose="020B0604020202020204" pitchFamily="34" charset="0"/>
              </a:rPr>
              <a:t>：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sz="1400" dirty="0">
                <a:latin typeface="Arial Unicode MS"/>
              </a:rPr>
              <a:t>UserController</a:t>
            </a:r>
            <a:r>
              <a:rPr lang="zh-CN" altLang="zh-CN" sz="1400" dirty="0"/>
              <a:t>：负责用户登录、注册等相关操作。</a:t>
            </a:r>
            <a:endParaRPr lang="zh-CN" altLang="zh-CN" sz="1400" dirty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sz="1400" dirty="0">
                <a:latin typeface="Arial Unicode MS"/>
              </a:rPr>
              <a:t>SkinController</a:t>
            </a:r>
            <a:r>
              <a:rPr lang="zh-CN" altLang="zh-CN" sz="1400" dirty="0"/>
              <a:t>：处理用户查询、购买皮肤的请求。</a:t>
            </a:r>
            <a:endParaRPr lang="zh-CN" altLang="zh-CN" sz="14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dirty="0">
              <a:latin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CCC5AD8-71D7-F44A-F518-662A16C3B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715" y="1385665"/>
            <a:ext cx="1828894" cy="19050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57C9140-136D-F763-7EFE-A2A217329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85" y="3899364"/>
            <a:ext cx="2174548" cy="15434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5410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5E9C5-E298-D68A-57C6-3CC3661ED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折角形 9">
            <a:extLst>
              <a:ext uri="{FF2B5EF4-FFF2-40B4-BE49-F238E27FC236}">
                <a16:creationId xmlns:a16="http://schemas.microsoft.com/office/drawing/2014/main" id="{11EDEB02-6DFB-094A-378C-51774615A1FC}"/>
              </a:ext>
            </a:extLst>
          </p:cNvPr>
          <p:cNvSpPr/>
          <p:nvPr/>
        </p:nvSpPr>
        <p:spPr>
          <a:xfrm>
            <a:off x="278732" y="330868"/>
            <a:ext cx="11634536" cy="6196264"/>
          </a:xfrm>
          <a:prstGeom prst="foldedCorner">
            <a:avLst/>
          </a:prstGeom>
          <a:solidFill>
            <a:srgbClr val="FCF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D1A3C63F-E737-20A2-18E3-F0AEBCF717AD}"/>
              </a:ext>
            </a:extLst>
          </p:cNvPr>
          <p:cNvSpPr txBox="1"/>
          <p:nvPr/>
        </p:nvSpPr>
        <p:spPr>
          <a:xfrm>
            <a:off x="1696062" y="1721103"/>
            <a:ext cx="2174547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 fontAlgn="auto">
              <a:defRPr/>
            </a:pPr>
            <a:r>
              <a:rPr lang="en-US" altLang="zh-CN" sz="2400" b="1" spc="300" noProof="1">
                <a:solidFill>
                  <a:srgbClr val="9194B1"/>
                </a:solidFill>
                <a:cs typeface="+mn-ea"/>
                <a:sym typeface="+mn-lt"/>
              </a:rPr>
              <a:t>HERE IS YOUR TITLE HERE</a:t>
            </a:r>
          </a:p>
        </p:txBody>
      </p:sp>
      <p:sp>
        <p:nvSpPr>
          <p:cNvPr id="5" name="TextBox 23">
            <a:extLst>
              <a:ext uri="{FF2B5EF4-FFF2-40B4-BE49-F238E27FC236}">
                <a16:creationId xmlns:a16="http://schemas.microsoft.com/office/drawing/2014/main" id="{CD836A95-4830-5439-97FF-06D50E3303D8}"/>
              </a:ext>
            </a:extLst>
          </p:cNvPr>
          <p:cNvSpPr txBox="1"/>
          <p:nvPr/>
        </p:nvSpPr>
        <p:spPr>
          <a:xfrm>
            <a:off x="4216262" y="1138696"/>
            <a:ext cx="72096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业务逻辑层 </a:t>
            </a:r>
            <a:r>
              <a:rPr lang="en-US" altLang="zh-CN" sz="1600" b="1" dirty="0"/>
              <a:t>(Service Layer)</a:t>
            </a:r>
          </a:p>
          <a:p>
            <a:r>
              <a:rPr lang="zh-CN" altLang="en-US" sz="1600" b="1" dirty="0"/>
              <a:t>角色</a:t>
            </a:r>
            <a:r>
              <a:rPr lang="en-US" altLang="zh-CN" sz="1600" dirty="0"/>
              <a:t>: </a:t>
            </a:r>
            <a:r>
              <a:rPr lang="zh-CN" altLang="en-US" sz="1600" dirty="0"/>
              <a:t>负责处理具体的业务逻辑，包括用户管理、皮肤管理、购物车管理等。</a:t>
            </a:r>
          </a:p>
          <a:p>
            <a:r>
              <a:rPr lang="zh-CN" altLang="en-US" sz="1600" b="1" dirty="0"/>
              <a:t>技术栈</a:t>
            </a:r>
            <a:r>
              <a:rPr lang="en-US" altLang="zh-CN" sz="1600" dirty="0"/>
              <a:t>: Java</a:t>
            </a:r>
            <a:r>
              <a:rPr lang="zh-CN" altLang="en-US" sz="1600" dirty="0"/>
              <a:t>、</a:t>
            </a:r>
            <a:r>
              <a:rPr lang="en-US" altLang="zh-CN" sz="1600" dirty="0"/>
              <a:t>Spring</a:t>
            </a:r>
            <a:r>
              <a:rPr lang="zh-CN" altLang="en-US" sz="1600" dirty="0"/>
              <a:t>（如果使用</a:t>
            </a:r>
            <a:r>
              <a:rPr lang="en-US" altLang="zh-CN" sz="1600" dirty="0"/>
              <a:t>Spring</a:t>
            </a:r>
            <a:r>
              <a:rPr lang="zh-CN" altLang="en-US" sz="1600" dirty="0"/>
              <a:t>框架），服务接口和实现类。</a:t>
            </a:r>
          </a:p>
          <a:p>
            <a:r>
              <a:rPr lang="zh-CN" altLang="en-US" sz="1600" b="1" dirty="0"/>
              <a:t>组件</a:t>
            </a:r>
            <a:r>
              <a:rPr lang="en-US" altLang="zh-CN" sz="1600" dirty="0"/>
              <a:t>:</a:t>
            </a:r>
          </a:p>
          <a:p>
            <a:pPr lvl="1"/>
            <a:r>
              <a:rPr lang="en-US" altLang="zh-CN" sz="1600" b="1" dirty="0" err="1"/>
              <a:t>SkinService</a:t>
            </a:r>
            <a:r>
              <a:rPr lang="zh-CN" altLang="en-US" sz="1600" dirty="0"/>
              <a:t> 和 </a:t>
            </a:r>
            <a:r>
              <a:rPr lang="en-US" altLang="zh-CN" sz="1600" b="1" dirty="0" err="1"/>
              <a:t>SkinServiceImpl</a:t>
            </a:r>
            <a:r>
              <a:rPr lang="en-US" altLang="zh-CN" sz="1600" dirty="0"/>
              <a:t>: </a:t>
            </a:r>
            <a:r>
              <a:rPr lang="zh-CN" altLang="en-US" sz="1600" dirty="0"/>
              <a:t>负责皮肤相关的业务逻辑，例如展示皮肤、添加皮肤到购物车、修改皮肤等。</a:t>
            </a:r>
          </a:p>
          <a:p>
            <a:pPr lvl="1"/>
            <a:r>
              <a:rPr lang="en-US" altLang="zh-CN" sz="1600" b="1" dirty="0" err="1"/>
              <a:t>SysUserService</a:t>
            </a:r>
            <a:r>
              <a:rPr lang="zh-CN" altLang="en-US" sz="1600" dirty="0"/>
              <a:t> 和 </a:t>
            </a:r>
            <a:r>
              <a:rPr lang="en-US" altLang="zh-CN" sz="1600" b="1" dirty="0" err="1"/>
              <a:t>SysUserServiceImpl</a:t>
            </a:r>
            <a:r>
              <a:rPr lang="en-US" altLang="zh-CN" sz="1600" dirty="0"/>
              <a:t>: </a:t>
            </a:r>
            <a:r>
              <a:rPr lang="zh-CN" altLang="en-US" sz="1600" dirty="0"/>
              <a:t>负责用户相关的业务逻辑，包括用户注册、登录、修改密码等。</a:t>
            </a:r>
          </a:p>
          <a:p>
            <a:pPr lvl="1"/>
            <a:r>
              <a:rPr lang="en-US" altLang="zh-CN" sz="1600" b="1" dirty="0" err="1"/>
              <a:t>CartWrapper</a:t>
            </a:r>
            <a:r>
              <a:rPr lang="en-US" altLang="zh-CN" sz="1600" dirty="0"/>
              <a:t>: </a:t>
            </a:r>
            <a:r>
              <a:rPr lang="zh-CN" altLang="en-US" sz="1600" dirty="0"/>
              <a:t>处理购物车的相关操作。</a:t>
            </a:r>
          </a:p>
        </p:txBody>
      </p:sp>
      <p:sp>
        <p:nvSpPr>
          <p:cNvPr id="6" name="TextBox 17">
            <a:extLst>
              <a:ext uri="{FF2B5EF4-FFF2-40B4-BE49-F238E27FC236}">
                <a16:creationId xmlns:a16="http://schemas.microsoft.com/office/drawing/2014/main" id="{A6CFABAF-F92D-AF5A-695A-F1C77C545096}"/>
              </a:ext>
            </a:extLst>
          </p:cNvPr>
          <p:cNvSpPr txBox="1"/>
          <p:nvPr/>
        </p:nvSpPr>
        <p:spPr>
          <a:xfrm>
            <a:off x="1696062" y="3873170"/>
            <a:ext cx="2174547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 fontAlgn="auto">
              <a:defRPr/>
            </a:pPr>
            <a:r>
              <a:rPr lang="en-US" altLang="zh-CN" sz="2400" b="1" spc="300" noProof="1">
                <a:solidFill>
                  <a:srgbClr val="9194B1"/>
                </a:solidFill>
                <a:cs typeface="+mn-ea"/>
                <a:sym typeface="+mn-lt"/>
              </a:rPr>
              <a:t>HERE IS YOUR TITLE HERE</a:t>
            </a: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F8602F4B-E5EE-9F92-A8C5-755385283F42}"/>
              </a:ext>
            </a:extLst>
          </p:cNvPr>
          <p:cNvSpPr txBox="1"/>
          <p:nvPr/>
        </p:nvSpPr>
        <p:spPr>
          <a:xfrm>
            <a:off x="4216261" y="3587557"/>
            <a:ext cx="720962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数据访问层 </a:t>
            </a:r>
            <a:r>
              <a:rPr lang="en-US" altLang="zh-CN" sz="1600" b="1" dirty="0"/>
              <a:t>(Data Access Layer)</a:t>
            </a:r>
          </a:p>
          <a:p>
            <a:r>
              <a:rPr lang="zh-CN" altLang="en-US" sz="1600" b="1" dirty="0"/>
              <a:t>角色</a:t>
            </a:r>
            <a:r>
              <a:rPr lang="en-US" altLang="zh-CN" sz="1600" dirty="0"/>
              <a:t>: </a:t>
            </a:r>
            <a:r>
              <a:rPr lang="zh-CN" altLang="en-US" sz="1600" dirty="0"/>
              <a:t>负责与数据库交互，进行数据的持久化存储、查询和更新。</a:t>
            </a:r>
          </a:p>
          <a:p>
            <a:r>
              <a:rPr lang="zh-CN" altLang="en-US" sz="1600" b="1" dirty="0"/>
              <a:t>技术栈</a:t>
            </a:r>
            <a:r>
              <a:rPr lang="en-US" altLang="zh-CN" sz="1600" dirty="0"/>
              <a:t>: Java</a:t>
            </a:r>
            <a:r>
              <a:rPr lang="zh-CN" altLang="en-US" sz="1600" dirty="0"/>
              <a:t>、</a:t>
            </a:r>
            <a:r>
              <a:rPr lang="en-US" altLang="zh-CN" sz="1600" dirty="0"/>
              <a:t>JDBC</a:t>
            </a:r>
            <a:r>
              <a:rPr lang="zh-CN" altLang="en-US" sz="1600" dirty="0"/>
              <a:t>、</a:t>
            </a:r>
            <a:r>
              <a:rPr lang="en-US" altLang="zh-CN" sz="1600" dirty="0"/>
              <a:t>DAO</a:t>
            </a:r>
            <a:r>
              <a:rPr lang="zh-CN" altLang="en-US" sz="1600" dirty="0"/>
              <a:t>（数据访问对象）模式。</a:t>
            </a:r>
          </a:p>
          <a:p>
            <a:r>
              <a:rPr lang="zh-CN" altLang="en-US" sz="1600" b="1" dirty="0"/>
              <a:t>组件</a:t>
            </a:r>
            <a:r>
              <a:rPr lang="en-US" altLang="zh-CN" sz="1600" dirty="0"/>
              <a:t>:</a:t>
            </a:r>
          </a:p>
          <a:p>
            <a:pPr lvl="1"/>
            <a:r>
              <a:rPr lang="en-US" altLang="zh-CN" sz="1600" b="1" dirty="0" err="1"/>
              <a:t>BaseDao</a:t>
            </a:r>
            <a:r>
              <a:rPr lang="en-US" altLang="zh-CN" sz="1600" dirty="0"/>
              <a:t>: </a:t>
            </a:r>
            <a:r>
              <a:rPr lang="zh-CN" altLang="en-US" sz="1600" dirty="0"/>
              <a:t>提供通用的数据库操作方法。</a:t>
            </a:r>
          </a:p>
          <a:p>
            <a:pPr lvl="1"/>
            <a:r>
              <a:rPr lang="en-US" altLang="zh-CN" sz="1600" b="1" dirty="0" err="1"/>
              <a:t>SkinDao</a:t>
            </a:r>
            <a:r>
              <a:rPr lang="zh-CN" altLang="en-US" sz="1600" dirty="0"/>
              <a:t> 和 </a:t>
            </a:r>
            <a:r>
              <a:rPr lang="en-US" altLang="zh-CN" sz="1600" b="1" dirty="0" err="1"/>
              <a:t>SkinDaoImpl</a:t>
            </a:r>
            <a:r>
              <a:rPr lang="en-US" altLang="zh-CN" sz="1600" dirty="0"/>
              <a:t>: </a:t>
            </a:r>
            <a:r>
              <a:rPr lang="zh-CN" altLang="en-US" sz="1600" dirty="0"/>
              <a:t>处理与皮肤相关的数据操作，如查询皮肤、更新皮肤等。</a:t>
            </a:r>
          </a:p>
          <a:p>
            <a:pPr lvl="1"/>
            <a:r>
              <a:rPr lang="en-US" altLang="zh-CN" sz="1600" b="1" dirty="0" err="1"/>
              <a:t>SysUserDao</a:t>
            </a:r>
            <a:r>
              <a:rPr lang="zh-CN" altLang="en-US" sz="1600" dirty="0"/>
              <a:t> 和 </a:t>
            </a:r>
            <a:r>
              <a:rPr lang="en-US" altLang="zh-CN" sz="1600" b="1" dirty="0" err="1"/>
              <a:t>SysUserDaoImpl</a:t>
            </a:r>
            <a:r>
              <a:rPr lang="en-US" altLang="zh-CN" sz="1600" dirty="0"/>
              <a:t>: </a:t>
            </a:r>
            <a:r>
              <a:rPr lang="zh-CN" altLang="en-US" sz="1600" dirty="0"/>
              <a:t>负责用户数据的存取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9A4289E-DE86-22A4-8228-55DC89A1C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110" y="1138696"/>
            <a:ext cx="2590450" cy="20413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66B5D8D-D824-7DC8-757F-3A432C52F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110" y="3587557"/>
            <a:ext cx="2590450" cy="20195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3905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0BAB5-6156-7C72-FB00-381918737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折角形 9">
            <a:extLst>
              <a:ext uri="{FF2B5EF4-FFF2-40B4-BE49-F238E27FC236}">
                <a16:creationId xmlns:a16="http://schemas.microsoft.com/office/drawing/2014/main" id="{EA757902-6B6C-636E-EBEF-79C418CC6A63}"/>
              </a:ext>
            </a:extLst>
          </p:cNvPr>
          <p:cNvSpPr/>
          <p:nvPr/>
        </p:nvSpPr>
        <p:spPr>
          <a:xfrm>
            <a:off x="278732" y="330868"/>
            <a:ext cx="11634536" cy="6196264"/>
          </a:xfrm>
          <a:prstGeom prst="foldedCorner">
            <a:avLst/>
          </a:prstGeom>
          <a:solidFill>
            <a:srgbClr val="FCF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TextBox 23">
            <a:extLst>
              <a:ext uri="{FF2B5EF4-FFF2-40B4-BE49-F238E27FC236}">
                <a16:creationId xmlns:a16="http://schemas.microsoft.com/office/drawing/2014/main" id="{F0D385E1-0459-FB0B-E9D8-FEA147E77B83}"/>
              </a:ext>
            </a:extLst>
          </p:cNvPr>
          <p:cNvSpPr txBox="1"/>
          <p:nvPr/>
        </p:nvSpPr>
        <p:spPr>
          <a:xfrm>
            <a:off x="4216261" y="1248147"/>
            <a:ext cx="72096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安全层 </a:t>
            </a:r>
            <a:r>
              <a:rPr lang="en-US" altLang="zh-CN" b="1" dirty="0"/>
              <a:t>(Security Layer)</a:t>
            </a:r>
          </a:p>
          <a:p>
            <a:r>
              <a:rPr lang="zh-CN" altLang="en-US" b="1" dirty="0"/>
              <a:t>角色</a:t>
            </a:r>
            <a:r>
              <a:rPr lang="en-US" altLang="zh-CN" dirty="0"/>
              <a:t>: </a:t>
            </a:r>
            <a:r>
              <a:rPr lang="zh-CN" altLang="en-US" dirty="0"/>
              <a:t>负责用户的认证和授权，确保系统的安全性。</a:t>
            </a:r>
          </a:p>
          <a:p>
            <a:r>
              <a:rPr lang="zh-CN" altLang="en-US" b="1" dirty="0"/>
              <a:t>技术栈</a:t>
            </a:r>
            <a:r>
              <a:rPr lang="en-US" altLang="zh-CN" dirty="0"/>
              <a:t>: </a:t>
            </a:r>
            <a:r>
              <a:rPr lang="zh-CN" altLang="en-US" dirty="0"/>
              <a:t>使用 </a:t>
            </a:r>
            <a:r>
              <a:rPr lang="en-US" altLang="zh-CN" dirty="0"/>
              <a:t>Spring Security </a:t>
            </a:r>
            <a:r>
              <a:rPr lang="zh-CN" altLang="en-US" dirty="0"/>
              <a:t>或自定义登录拦截器。</a:t>
            </a:r>
          </a:p>
          <a:p>
            <a:r>
              <a:rPr lang="zh-CN" altLang="en-US" b="1" dirty="0"/>
              <a:t>组件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b="1" dirty="0" err="1"/>
              <a:t>LoginFilter</a:t>
            </a:r>
            <a:r>
              <a:rPr lang="en-US" altLang="zh-CN" dirty="0"/>
              <a:t>: </a:t>
            </a:r>
            <a:r>
              <a:rPr lang="zh-CN" altLang="en-US" dirty="0"/>
              <a:t>拦截用户的登录请求，验证用户信息并维护会话。</a:t>
            </a:r>
          </a:p>
          <a:p>
            <a:pPr lvl="1"/>
            <a:r>
              <a:rPr lang="en-US" altLang="zh-CN" b="1" dirty="0"/>
              <a:t>MD5Util</a:t>
            </a:r>
            <a:r>
              <a:rPr lang="en-US" altLang="zh-CN" dirty="0"/>
              <a:t>: </a:t>
            </a:r>
            <a:r>
              <a:rPr lang="zh-CN" altLang="en-US" dirty="0"/>
              <a:t>用于加密密码，确保用户信息的安全存储。</a:t>
            </a: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18A199C0-9427-CDEA-3551-3AF710B1FCE0}"/>
              </a:ext>
            </a:extLst>
          </p:cNvPr>
          <p:cNvSpPr txBox="1"/>
          <p:nvPr/>
        </p:nvSpPr>
        <p:spPr>
          <a:xfrm>
            <a:off x="4216261" y="3587557"/>
            <a:ext cx="72096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辅助工具层 </a:t>
            </a:r>
            <a:r>
              <a:rPr lang="en-US" altLang="zh-CN" b="1" dirty="0"/>
              <a:t>(Utility Layer)</a:t>
            </a:r>
          </a:p>
          <a:p>
            <a:r>
              <a:rPr lang="zh-CN" altLang="en-US" b="1" dirty="0"/>
              <a:t>角色</a:t>
            </a:r>
            <a:r>
              <a:rPr lang="en-US" altLang="zh-CN" dirty="0"/>
              <a:t>: </a:t>
            </a:r>
            <a:r>
              <a:rPr lang="zh-CN" altLang="en-US" dirty="0"/>
              <a:t>提供公共工具方法。</a:t>
            </a:r>
          </a:p>
          <a:p>
            <a:r>
              <a:rPr lang="zh-CN" altLang="en-US" b="1" dirty="0"/>
              <a:t>组件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b="1" dirty="0" err="1"/>
              <a:t>JDBCUtil</a:t>
            </a:r>
            <a:r>
              <a:rPr lang="en-US" altLang="zh-CN" dirty="0"/>
              <a:t>: </a:t>
            </a:r>
            <a:r>
              <a:rPr lang="zh-CN" altLang="en-US" dirty="0"/>
              <a:t>提供数据库连接的工具类，便于数据库的操作。</a:t>
            </a:r>
          </a:p>
          <a:p>
            <a:pPr lvl="1"/>
            <a:r>
              <a:rPr lang="en-US" altLang="zh-CN" b="1" dirty="0"/>
              <a:t>MD5Util</a:t>
            </a:r>
            <a:r>
              <a:rPr lang="en-US" altLang="zh-CN" dirty="0"/>
              <a:t>: </a:t>
            </a:r>
            <a:r>
              <a:rPr lang="zh-CN" altLang="en-US" dirty="0"/>
              <a:t>提供对密码加密、解密的支持。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0CAC3D3-7C43-59AB-2203-C5D74201C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082" y="1691964"/>
            <a:ext cx="2786452" cy="6477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EB41CE6-879C-D0F4-1007-CDA2A016E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082" y="3614178"/>
            <a:ext cx="2786452" cy="10695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9020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8370E72-0D24-4096-BC43-68B9344FF852}"/>
              </a:ext>
            </a:extLst>
          </p:cNvPr>
          <p:cNvCxnSpPr/>
          <p:nvPr/>
        </p:nvCxnSpPr>
        <p:spPr>
          <a:xfrm>
            <a:off x="5398575" y="1208868"/>
            <a:ext cx="1394848" cy="0"/>
          </a:xfrm>
          <a:prstGeom prst="line">
            <a:avLst/>
          </a:prstGeom>
          <a:ln w="76200">
            <a:solidFill>
              <a:srgbClr val="8088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EA5BE13-E561-4344-B981-E42F3472ADA0}"/>
              </a:ext>
            </a:extLst>
          </p:cNvPr>
          <p:cNvCxnSpPr/>
          <p:nvPr/>
        </p:nvCxnSpPr>
        <p:spPr>
          <a:xfrm>
            <a:off x="5398575" y="5359831"/>
            <a:ext cx="1394848" cy="0"/>
          </a:xfrm>
          <a:prstGeom prst="line">
            <a:avLst/>
          </a:prstGeom>
          <a:ln w="76200">
            <a:solidFill>
              <a:srgbClr val="8088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D0DE6FD0-6707-428D-901F-E552AAAA8D1B}"/>
              </a:ext>
            </a:extLst>
          </p:cNvPr>
          <p:cNvSpPr txBox="1"/>
          <p:nvPr/>
        </p:nvSpPr>
        <p:spPr>
          <a:xfrm>
            <a:off x="5398575" y="2383503"/>
            <a:ext cx="12125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rgbClr val="80887D"/>
                </a:solidFill>
                <a:latin typeface="胡晓波男神体" panose="02010600030101010101" pitchFamily="2" charset="-122"/>
                <a:ea typeface="胡晓波男神体" panose="02010600030101010101" pitchFamily="2" charset="-122"/>
                <a:cs typeface="胡晓波男神体" panose="02010600030101010101" pitchFamily="2" charset="-122"/>
                <a:sym typeface="+mn-lt"/>
              </a:rPr>
              <a:t>贰</a:t>
            </a: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A8570102-9F0B-4AD0-A9E4-71C8EA9218AE}"/>
              </a:ext>
            </a:extLst>
          </p:cNvPr>
          <p:cNvSpPr txBox="1"/>
          <p:nvPr/>
        </p:nvSpPr>
        <p:spPr>
          <a:xfrm>
            <a:off x="2911505" y="3429000"/>
            <a:ext cx="6186714" cy="718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400" dirty="0">
                <a:solidFill>
                  <a:srgbClr val="80887D"/>
                </a:solidFill>
                <a:cs typeface="+mn-ea"/>
                <a:sym typeface="+mn-lt"/>
              </a:rPr>
              <a:t>对象设计</a:t>
            </a:r>
          </a:p>
        </p:txBody>
      </p:sp>
    </p:spTree>
    <p:extLst>
      <p:ext uri="{BB962C8B-B14F-4D97-AF65-F5344CB8AC3E}">
        <p14:creationId xmlns:p14="http://schemas.microsoft.com/office/powerpoint/2010/main" val="204044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折角形 9">
            <a:extLst>
              <a:ext uri="{FF2B5EF4-FFF2-40B4-BE49-F238E27FC236}">
                <a16:creationId xmlns:a16="http://schemas.microsoft.com/office/drawing/2014/main" id="{B04ADE4C-4AB6-4F8F-9CDA-8D41449821CD}"/>
              </a:ext>
            </a:extLst>
          </p:cNvPr>
          <p:cNvSpPr/>
          <p:nvPr/>
        </p:nvSpPr>
        <p:spPr>
          <a:xfrm>
            <a:off x="300790" y="300789"/>
            <a:ext cx="11634536" cy="6196264"/>
          </a:xfrm>
          <a:prstGeom prst="foldedCorner">
            <a:avLst/>
          </a:prstGeom>
          <a:solidFill>
            <a:srgbClr val="FCF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A0D3972-4C8D-4513-B836-8E4598684F56}"/>
              </a:ext>
            </a:extLst>
          </p:cNvPr>
          <p:cNvCxnSpPr/>
          <p:nvPr/>
        </p:nvCxnSpPr>
        <p:spPr>
          <a:xfrm>
            <a:off x="1802295" y="3286539"/>
            <a:ext cx="85874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菱形 4">
            <a:extLst>
              <a:ext uri="{FF2B5EF4-FFF2-40B4-BE49-F238E27FC236}">
                <a16:creationId xmlns:a16="http://schemas.microsoft.com/office/drawing/2014/main" id="{3F78623C-76C0-447C-A40C-AF18E2DF5BF8}"/>
              </a:ext>
            </a:extLst>
          </p:cNvPr>
          <p:cNvSpPr/>
          <p:nvPr/>
        </p:nvSpPr>
        <p:spPr>
          <a:xfrm>
            <a:off x="2941982" y="3140766"/>
            <a:ext cx="278296" cy="278296"/>
          </a:xfrm>
          <a:prstGeom prst="diamond">
            <a:avLst/>
          </a:prstGeom>
          <a:solidFill>
            <a:srgbClr val="9393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菱形 5">
            <a:extLst>
              <a:ext uri="{FF2B5EF4-FFF2-40B4-BE49-F238E27FC236}">
                <a16:creationId xmlns:a16="http://schemas.microsoft.com/office/drawing/2014/main" id="{A407F756-6350-41F7-A23B-311FAB5450F8}"/>
              </a:ext>
            </a:extLst>
          </p:cNvPr>
          <p:cNvSpPr/>
          <p:nvPr/>
        </p:nvSpPr>
        <p:spPr>
          <a:xfrm>
            <a:off x="4870173" y="3150704"/>
            <a:ext cx="278296" cy="278296"/>
          </a:xfrm>
          <a:prstGeom prst="diamond">
            <a:avLst/>
          </a:prstGeom>
          <a:solidFill>
            <a:srgbClr val="9393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菱形 6">
            <a:extLst>
              <a:ext uri="{FF2B5EF4-FFF2-40B4-BE49-F238E27FC236}">
                <a16:creationId xmlns:a16="http://schemas.microsoft.com/office/drawing/2014/main" id="{5C1B7F45-B3DE-4075-99A1-78A7248056C0}"/>
              </a:ext>
            </a:extLst>
          </p:cNvPr>
          <p:cNvSpPr/>
          <p:nvPr/>
        </p:nvSpPr>
        <p:spPr>
          <a:xfrm>
            <a:off x="6798364" y="3147391"/>
            <a:ext cx="278296" cy="278296"/>
          </a:xfrm>
          <a:prstGeom prst="diamond">
            <a:avLst/>
          </a:prstGeom>
          <a:solidFill>
            <a:srgbClr val="9393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菱形 7">
            <a:extLst>
              <a:ext uri="{FF2B5EF4-FFF2-40B4-BE49-F238E27FC236}">
                <a16:creationId xmlns:a16="http://schemas.microsoft.com/office/drawing/2014/main" id="{0DE4D734-61AC-4239-9C11-A79BCC5DA92E}"/>
              </a:ext>
            </a:extLst>
          </p:cNvPr>
          <p:cNvSpPr/>
          <p:nvPr/>
        </p:nvSpPr>
        <p:spPr>
          <a:xfrm>
            <a:off x="8461511" y="3134140"/>
            <a:ext cx="278296" cy="278296"/>
          </a:xfrm>
          <a:prstGeom prst="diamond">
            <a:avLst/>
          </a:prstGeom>
          <a:solidFill>
            <a:srgbClr val="9393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1CCD6FD6-DE94-4314-A6FA-337B45CF6A04}"/>
              </a:ext>
            </a:extLst>
          </p:cNvPr>
          <p:cNvSpPr txBox="1"/>
          <p:nvPr/>
        </p:nvSpPr>
        <p:spPr>
          <a:xfrm>
            <a:off x="1865244" y="3814493"/>
            <a:ext cx="26965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auto">
              <a:defRPr/>
            </a:pPr>
            <a:r>
              <a:rPr lang="en-US" altLang="zh-CN" sz="2400" b="1" spc="300" noProof="1">
                <a:solidFill>
                  <a:srgbClr val="9194B1"/>
                </a:solidFill>
                <a:cs typeface="+mn-ea"/>
                <a:sym typeface="+mn-lt"/>
              </a:rPr>
              <a:t>Let</a:t>
            </a:r>
            <a:r>
              <a:rPr lang="zh-CN" altLang="en-US" sz="2400" b="1" spc="300" noProof="1">
                <a:solidFill>
                  <a:srgbClr val="9194B1"/>
                </a:solidFill>
                <a:cs typeface="+mn-ea"/>
                <a:sym typeface="+mn-lt"/>
              </a:rPr>
              <a:t>数组（前端）</a:t>
            </a:r>
            <a:endParaRPr lang="en-US" altLang="zh-CN" sz="2400" b="1" spc="300" noProof="1">
              <a:solidFill>
                <a:srgbClr val="9194B1"/>
              </a:solidFill>
              <a:cs typeface="+mn-ea"/>
              <a:sym typeface="+mn-lt"/>
            </a:endParaRPr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id="{4E6855F9-CBCF-4E60-8CBE-5BE2EFC029E7}"/>
              </a:ext>
            </a:extLst>
          </p:cNvPr>
          <p:cNvSpPr txBox="1"/>
          <p:nvPr/>
        </p:nvSpPr>
        <p:spPr>
          <a:xfrm>
            <a:off x="1300370" y="4324872"/>
            <a:ext cx="3561520" cy="1166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rgbClr val="9194B1"/>
                </a:solidFill>
                <a:cs typeface="+mn-ea"/>
                <a:sym typeface="+mn-lt"/>
              </a:rPr>
              <a:t>定义：</a:t>
            </a:r>
            <a:r>
              <a:rPr lang="en-US" altLang="zh-CN" sz="1200" dirty="0">
                <a:solidFill>
                  <a:srgbClr val="9194B1"/>
                </a:solidFill>
                <a:cs typeface="+mn-ea"/>
                <a:sym typeface="+mn-lt"/>
              </a:rPr>
              <a:t>let cart=【】</a:t>
            </a:r>
            <a:r>
              <a:rPr lang="zh-CN" altLang="en-US" sz="1200" dirty="0">
                <a:solidFill>
                  <a:srgbClr val="9194B1"/>
                </a:solidFill>
                <a:cs typeface="+mn-ea"/>
                <a:sym typeface="+mn-lt"/>
              </a:rPr>
              <a:t>；</a:t>
            </a:r>
            <a:endParaRPr lang="en-US" altLang="zh-CN" sz="1200" dirty="0">
              <a:solidFill>
                <a:srgbClr val="9194B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200" dirty="0" err="1">
                <a:solidFill>
                  <a:srgbClr val="9194B1"/>
                </a:solidFill>
                <a:cs typeface="+mn-ea"/>
                <a:sym typeface="+mn-lt"/>
              </a:rPr>
              <a:t>cart.push</a:t>
            </a:r>
            <a:r>
              <a:rPr lang="en-US" altLang="zh-CN" sz="1200" dirty="0">
                <a:solidFill>
                  <a:srgbClr val="9194B1"/>
                </a:solidFill>
                <a:cs typeface="+mn-ea"/>
                <a:sym typeface="+mn-lt"/>
              </a:rPr>
              <a:t>({ Name, Price, </a:t>
            </a:r>
            <a:r>
              <a:rPr lang="en-US" altLang="zh-CN" sz="1200" dirty="0" err="1">
                <a:solidFill>
                  <a:srgbClr val="9194B1"/>
                </a:solidFill>
                <a:cs typeface="+mn-ea"/>
                <a:sym typeface="+mn-lt"/>
              </a:rPr>
              <a:t>ProductID</a:t>
            </a:r>
            <a:r>
              <a:rPr lang="en-US" altLang="zh-CN" sz="1200" dirty="0">
                <a:solidFill>
                  <a:srgbClr val="9194B1"/>
                </a:solidFill>
                <a:cs typeface="+mn-ea"/>
                <a:sym typeface="+mn-lt"/>
              </a:rPr>
              <a:t>, </a:t>
            </a:r>
            <a:r>
              <a:rPr lang="en-US" altLang="zh-CN" sz="1200" dirty="0" err="1">
                <a:solidFill>
                  <a:srgbClr val="9194B1"/>
                </a:solidFill>
                <a:cs typeface="+mn-ea"/>
                <a:sym typeface="+mn-lt"/>
              </a:rPr>
              <a:t>ImagePath</a:t>
            </a:r>
            <a:r>
              <a:rPr lang="en-US" altLang="zh-CN" sz="1200" dirty="0">
                <a:solidFill>
                  <a:srgbClr val="9194B1"/>
                </a:solidFill>
                <a:cs typeface="+mn-ea"/>
                <a:sym typeface="+mn-lt"/>
              </a:rPr>
              <a:t> ,color});</a:t>
            </a:r>
          </a:p>
          <a:p>
            <a:pPr algn="ctr">
              <a:lnSpc>
                <a:spcPct val="150000"/>
              </a:lnSpc>
            </a:pPr>
            <a:endParaRPr lang="zh-CN" altLang="en-US" sz="1200" dirty="0">
              <a:cs typeface="+mn-ea"/>
              <a:sym typeface="+mn-lt"/>
            </a:endParaRPr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E15918EE-1E04-4D3C-A380-BC1BFF7891C0}"/>
              </a:ext>
            </a:extLst>
          </p:cNvPr>
          <p:cNvSpPr txBox="1"/>
          <p:nvPr/>
        </p:nvSpPr>
        <p:spPr>
          <a:xfrm>
            <a:off x="3801718" y="1426091"/>
            <a:ext cx="243177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auto">
              <a:defRPr/>
            </a:pPr>
            <a:r>
              <a:rPr lang="en-US" altLang="zh-CN" sz="2400" b="1" spc="300" noProof="1">
                <a:solidFill>
                  <a:srgbClr val="9194B1"/>
                </a:solidFill>
                <a:cs typeface="+mn-ea"/>
                <a:sym typeface="+mn-lt"/>
              </a:rPr>
              <a:t>json</a:t>
            </a: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539AD71B-D6E1-44E8-8A2D-5CB19791C1CA}"/>
              </a:ext>
            </a:extLst>
          </p:cNvPr>
          <p:cNvSpPr txBox="1"/>
          <p:nvPr/>
        </p:nvSpPr>
        <p:spPr>
          <a:xfrm>
            <a:off x="3213542" y="1897008"/>
            <a:ext cx="3561520" cy="335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rgbClr val="9194B1"/>
                </a:solidFill>
                <a:cs typeface="+mn-ea"/>
                <a:sym typeface="+mn-lt"/>
              </a:rPr>
              <a:t>Jackson </a:t>
            </a:r>
            <a:r>
              <a:rPr lang="en-US" altLang="zh-CN" sz="1200" dirty="0" err="1">
                <a:solidFill>
                  <a:srgbClr val="9194B1"/>
                </a:solidFill>
                <a:cs typeface="+mn-ea"/>
                <a:sym typeface="+mn-lt"/>
              </a:rPr>
              <a:t>gson</a:t>
            </a:r>
            <a:endParaRPr lang="zh-CN" altLang="en-US" sz="1200" dirty="0">
              <a:solidFill>
                <a:srgbClr val="9194B1"/>
              </a:solidFill>
              <a:cs typeface="+mn-ea"/>
              <a:sym typeface="+mn-lt"/>
            </a:endParaRP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11B80637-1B04-4691-86F8-D4D672DF9861}"/>
              </a:ext>
            </a:extLst>
          </p:cNvPr>
          <p:cNvSpPr txBox="1"/>
          <p:nvPr/>
        </p:nvSpPr>
        <p:spPr>
          <a:xfrm>
            <a:off x="5716656" y="3814493"/>
            <a:ext cx="243177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auto">
              <a:defRPr/>
            </a:pPr>
            <a:r>
              <a:rPr lang="en-US" altLang="zh-CN" sz="2400" b="1" spc="300" noProof="1">
                <a:solidFill>
                  <a:srgbClr val="9194B1"/>
                </a:solidFill>
                <a:cs typeface="+mn-ea"/>
                <a:sym typeface="+mn-lt"/>
              </a:rPr>
              <a:t>pojo</a:t>
            </a:r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E0E81345-47B4-496C-B8EC-38B0660D5219}"/>
              </a:ext>
            </a:extLst>
          </p:cNvPr>
          <p:cNvSpPr txBox="1"/>
          <p:nvPr/>
        </p:nvSpPr>
        <p:spPr>
          <a:xfrm>
            <a:off x="5151782" y="4324872"/>
            <a:ext cx="3561520" cy="1166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 err="1">
                <a:solidFill>
                  <a:srgbClr val="9194B1"/>
                </a:solidFill>
                <a:cs typeface="+mn-ea"/>
                <a:sym typeface="+mn-lt"/>
              </a:rPr>
              <a:t>CartWrapper</a:t>
            </a:r>
            <a:endParaRPr lang="en-US" altLang="zh-CN" sz="1200" dirty="0">
              <a:solidFill>
                <a:srgbClr val="9194B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rgbClr val="9194B1"/>
                </a:solidFill>
                <a:cs typeface="+mn-ea"/>
                <a:sym typeface="+mn-lt"/>
              </a:rPr>
              <a:t>Sale</a:t>
            </a:r>
          </a:p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rgbClr val="9194B1"/>
                </a:solidFill>
                <a:cs typeface="+mn-ea"/>
                <a:sym typeface="+mn-lt"/>
              </a:rPr>
              <a:t>Skin</a:t>
            </a:r>
          </a:p>
          <a:p>
            <a:pPr algn="ctr">
              <a:lnSpc>
                <a:spcPct val="150000"/>
              </a:lnSpc>
            </a:pPr>
            <a:r>
              <a:rPr lang="en-US" altLang="zh-CN" sz="1200" dirty="0" err="1">
                <a:solidFill>
                  <a:srgbClr val="9194B1"/>
                </a:solidFill>
                <a:cs typeface="+mn-ea"/>
                <a:sym typeface="+mn-lt"/>
              </a:rPr>
              <a:t>SysUser</a:t>
            </a:r>
            <a:endParaRPr lang="zh-CN" altLang="en-US" sz="1200" dirty="0">
              <a:solidFill>
                <a:srgbClr val="9194B1"/>
              </a:solidFill>
              <a:cs typeface="+mn-ea"/>
              <a:sym typeface="+mn-lt"/>
            </a:endParaRPr>
          </a:p>
        </p:txBody>
      </p:sp>
      <p:sp>
        <p:nvSpPr>
          <p:cNvPr id="15" name="TextBox 17">
            <a:extLst>
              <a:ext uri="{FF2B5EF4-FFF2-40B4-BE49-F238E27FC236}">
                <a16:creationId xmlns:a16="http://schemas.microsoft.com/office/drawing/2014/main" id="{DCDA1E5F-7316-4CFD-AA89-927DBBC294B7}"/>
              </a:ext>
            </a:extLst>
          </p:cNvPr>
          <p:cNvSpPr txBox="1"/>
          <p:nvPr/>
        </p:nvSpPr>
        <p:spPr>
          <a:xfrm>
            <a:off x="7363238" y="1426091"/>
            <a:ext cx="243177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auto">
              <a:defRPr/>
            </a:pPr>
            <a:r>
              <a:rPr lang="en-US" altLang="zh-CN" sz="2400" b="1" spc="300" noProof="1">
                <a:solidFill>
                  <a:srgbClr val="9194B1"/>
                </a:solidFill>
                <a:cs typeface="+mn-ea"/>
                <a:sym typeface="+mn-lt"/>
              </a:rPr>
              <a:t>table</a:t>
            </a:r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3811C46F-0B64-4645-A990-9184B138FE62}"/>
              </a:ext>
            </a:extLst>
          </p:cNvPr>
          <p:cNvSpPr txBox="1"/>
          <p:nvPr/>
        </p:nvSpPr>
        <p:spPr>
          <a:xfrm>
            <a:off x="6798364" y="1936470"/>
            <a:ext cx="3561520" cy="889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rgbClr val="9194B1"/>
                </a:solidFill>
                <a:cs typeface="+mn-ea"/>
                <a:sym typeface="+mn-lt"/>
              </a:rPr>
              <a:t>Products</a:t>
            </a:r>
          </a:p>
          <a:p>
            <a:pPr algn="ctr">
              <a:lnSpc>
                <a:spcPct val="150000"/>
              </a:lnSpc>
            </a:pPr>
            <a:r>
              <a:rPr lang="en-US" altLang="zh-CN" sz="1200" dirty="0" err="1">
                <a:solidFill>
                  <a:srgbClr val="9194B1"/>
                </a:solidFill>
                <a:cs typeface="+mn-ea"/>
                <a:sym typeface="+mn-lt"/>
              </a:rPr>
              <a:t>Shoppings</a:t>
            </a:r>
            <a:endParaRPr lang="en-US" altLang="zh-CN" sz="1200" dirty="0">
              <a:solidFill>
                <a:srgbClr val="9194B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rgbClr val="9194B1"/>
                </a:solidFill>
                <a:cs typeface="+mn-ea"/>
                <a:sym typeface="+mn-lt"/>
              </a:rPr>
              <a:t>users</a:t>
            </a:r>
            <a:endParaRPr lang="zh-CN" altLang="en-US" sz="1200" dirty="0">
              <a:solidFill>
                <a:srgbClr val="9194B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8852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8370E72-0D24-4096-BC43-68B9344FF852}"/>
              </a:ext>
            </a:extLst>
          </p:cNvPr>
          <p:cNvCxnSpPr/>
          <p:nvPr/>
        </p:nvCxnSpPr>
        <p:spPr>
          <a:xfrm>
            <a:off x="5398575" y="1208868"/>
            <a:ext cx="1394848" cy="0"/>
          </a:xfrm>
          <a:prstGeom prst="line">
            <a:avLst/>
          </a:prstGeom>
          <a:ln w="76200">
            <a:solidFill>
              <a:srgbClr val="8088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EA5BE13-E561-4344-B981-E42F3472ADA0}"/>
              </a:ext>
            </a:extLst>
          </p:cNvPr>
          <p:cNvCxnSpPr/>
          <p:nvPr/>
        </p:nvCxnSpPr>
        <p:spPr>
          <a:xfrm>
            <a:off x="5398575" y="5359831"/>
            <a:ext cx="1394848" cy="0"/>
          </a:xfrm>
          <a:prstGeom prst="line">
            <a:avLst/>
          </a:prstGeom>
          <a:ln w="76200">
            <a:solidFill>
              <a:srgbClr val="8088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D0DE6FD0-6707-428D-901F-E552AAAA8D1B}"/>
              </a:ext>
            </a:extLst>
          </p:cNvPr>
          <p:cNvSpPr txBox="1"/>
          <p:nvPr/>
        </p:nvSpPr>
        <p:spPr>
          <a:xfrm>
            <a:off x="5398575" y="2383503"/>
            <a:ext cx="12125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rgbClr val="80887D"/>
                </a:solidFill>
                <a:latin typeface="胡晓波男神体" panose="02010600030101010101" pitchFamily="2" charset="-122"/>
                <a:ea typeface="胡晓波男神体" panose="02010600030101010101" pitchFamily="2" charset="-122"/>
                <a:cs typeface="胡晓波男神体" panose="02010600030101010101" pitchFamily="2" charset="-122"/>
                <a:sym typeface="+mn-lt"/>
              </a:rPr>
              <a:t>叁</a:t>
            </a: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A8570102-9F0B-4AD0-A9E4-71C8EA9218AE}"/>
              </a:ext>
            </a:extLst>
          </p:cNvPr>
          <p:cNvSpPr txBox="1"/>
          <p:nvPr/>
        </p:nvSpPr>
        <p:spPr>
          <a:xfrm>
            <a:off x="2911505" y="3429000"/>
            <a:ext cx="6186714" cy="718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400" dirty="0">
                <a:solidFill>
                  <a:srgbClr val="80887D"/>
                </a:solidFill>
                <a:cs typeface="+mn-ea"/>
                <a:sym typeface="+mn-lt"/>
              </a:rPr>
              <a:t>设计思路</a:t>
            </a:r>
          </a:p>
        </p:txBody>
      </p:sp>
    </p:spTree>
    <p:extLst>
      <p:ext uri="{BB962C8B-B14F-4D97-AF65-F5344CB8AC3E}">
        <p14:creationId xmlns:p14="http://schemas.microsoft.com/office/powerpoint/2010/main" val="72326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jcorgja0">
      <a:majorFont>
        <a:latin typeface="Helvetica Li" panose="020F0302020204030204"/>
        <a:ea typeface="思源黑体 CN Light"/>
        <a:cs typeface=""/>
      </a:majorFont>
      <a:minorFont>
        <a:latin typeface="Helvetica Li" panose="020F0502020204030204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347</TotalTime>
  <Words>1019</Words>
  <Application>Microsoft Office PowerPoint</Application>
  <PresentationFormat>宽屏</PresentationFormat>
  <Paragraphs>128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5" baseType="lpstr">
      <vt:lpstr>Arial Unicode MS</vt:lpstr>
      <vt:lpstr>Helvetica Li</vt:lpstr>
      <vt:lpstr>胡晓波男神体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鱼 池</cp:lastModifiedBy>
  <cp:revision>14</cp:revision>
  <dcterms:created xsi:type="dcterms:W3CDTF">2019-04-11T13:43:17Z</dcterms:created>
  <dcterms:modified xsi:type="dcterms:W3CDTF">2025-01-04T09:08:16Z</dcterms:modified>
</cp:coreProperties>
</file>